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60" r:id="rId4"/>
    <p:sldId id="259" r:id="rId5"/>
    <p:sldId id="308" r:id="rId6"/>
    <p:sldId id="309" r:id="rId7"/>
    <p:sldId id="310" r:id="rId8"/>
    <p:sldId id="261" r:id="rId9"/>
    <p:sldId id="262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Bookman Old Style" panose="02050604050505020204" pitchFamily="18" charset="0"/>
      <p:regular r:id="rId51"/>
      <p:bold r:id="rId52"/>
      <p:italic r:id="rId53"/>
      <p:boldItalic r:id="rId54"/>
    </p:embeddedFont>
    <p:embeddedFont>
      <p:font typeface="Franklin Gothic Medium" panose="020B0603020102020204" pitchFamily="34" charset="0"/>
      <p:regular r:id="rId55"/>
      <p:italic r:id="rId5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97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7847" y="560908"/>
            <a:ext cx="7810500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A400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A400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Bookman Old Style"/>
                <a:cs typeface="Bookman Old Styl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A400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8916" y="1310386"/>
            <a:ext cx="3194050" cy="4598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006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A400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1450" y="0"/>
            <a:ext cx="897254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9159" y="205562"/>
            <a:ext cx="6945680" cy="1246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A400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4243" y="1161110"/>
            <a:ext cx="7995513" cy="4300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Bookman Old Style"/>
                <a:cs typeface="Bookman Old Styl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766" y="1307033"/>
            <a:ext cx="8473033" cy="289951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238115" algn="l"/>
                <a:tab pos="5595620" algn="l"/>
              </a:tabLst>
            </a:pPr>
            <a:r>
              <a:rPr sz="2800" b="1" spc="-30" dirty="0">
                <a:solidFill>
                  <a:srgbClr val="000066"/>
                </a:solidFill>
                <a:latin typeface="Times New Roman"/>
                <a:cs typeface="Times New Roman"/>
              </a:rPr>
              <a:t>РОДИТЕЛЬСКОЕ</a:t>
            </a:r>
            <a:r>
              <a:rPr sz="2800" b="1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СОБРАНИЕ</a:t>
            </a:r>
            <a:r>
              <a:rPr sz="2800" b="1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800" b="1" spc="-5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800" b="1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lang="ru-RU" sz="28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15</a:t>
            </a:r>
            <a:r>
              <a:rPr sz="2800" b="1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dirty="0" err="1">
                <a:solidFill>
                  <a:srgbClr val="000066"/>
                </a:solidFill>
                <a:latin typeface="Times New Roman"/>
                <a:cs typeface="Times New Roman"/>
              </a:rPr>
              <a:t>марта</a:t>
            </a:r>
            <a:r>
              <a:rPr sz="2800" b="1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202</a:t>
            </a:r>
            <a:r>
              <a:rPr lang="ru-RU" sz="28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5</a:t>
            </a:r>
            <a:r>
              <a:rPr sz="2800" b="1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г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155575" marR="3366135">
              <a:lnSpc>
                <a:spcPct val="100000"/>
              </a:lnSpc>
              <a:spcBef>
                <a:spcPts val="5"/>
              </a:spcBef>
            </a:pPr>
            <a:r>
              <a:rPr sz="3200" b="1" i="1" dirty="0">
                <a:solidFill>
                  <a:srgbClr val="A40020"/>
                </a:solidFill>
                <a:latin typeface="Times New Roman"/>
                <a:cs typeface="Times New Roman"/>
              </a:rPr>
              <a:t>«Набор</a:t>
            </a:r>
            <a:r>
              <a:rPr sz="3200" b="1" i="1" spc="-10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3200" b="1" i="1" spc="-10" dirty="0" err="1">
                <a:solidFill>
                  <a:srgbClr val="A40020"/>
                </a:solidFill>
                <a:latin typeface="Times New Roman"/>
                <a:cs typeface="Times New Roman"/>
              </a:rPr>
              <a:t>обучающихся</a:t>
            </a:r>
            <a:r>
              <a:rPr sz="3200" b="1" i="1" spc="-11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endParaRPr lang="ru-RU" sz="3200" b="1" i="1" spc="-110" dirty="0" smtClean="0">
              <a:solidFill>
                <a:srgbClr val="A40020"/>
              </a:solidFill>
              <a:latin typeface="Times New Roman"/>
              <a:cs typeface="Times New Roman"/>
            </a:endParaRPr>
          </a:p>
          <a:p>
            <a:pPr marL="155575" marR="3366135">
              <a:lnSpc>
                <a:spcPct val="100000"/>
              </a:lnSpc>
              <a:spcBef>
                <a:spcPts val="5"/>
              </a:spcBef>
            </a:pPr>
            <a:r>
              <a:rPr lang="ru-RU" sz="3200" b="1" i="1" dirty="0" smtClean="0">
                <a:solidFill>
                  <a:srgbClr val="A40020"/>
                </a:solidFill>
                <a:latin typeface="Times New Roman"/>
                <a:cs typeface="Times New Roman"/>
              </a:rPr>
              <a:t>            </a:t>
            </a:r>
            <a:r>
              <a:rPr sz="3200" b="1" i="1" dirty="0" smtClean="0">
                <a:solidFill>
                  <a:srgbClr val="A40020"/>
                </a:solidFill>
                <a:latin typeface="Times New Roman"/>
                <a:cs typeface="Times New Roman"/>
              </a:rPr>
              <a:t>в</a:t>
            </a:r>
            <a:r>
              <a:rPr sz="3200" b="1" i="1" spc="-114" dirty="0" smtClean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3200" b="1" i="1" spc="-50" dirty="0">
                <a:solidFill>
                  <a:srgbClr val="A40020"/>
                </a:solidFill>
                <a:latin typeface="Times New Roman"/>
                <a:cs typeface="Times New Roman"/>
              </a:rPr>
              <a:t>1 </a:t>
            </a:r>
            <a:r>
              <a:rPr sz="3200" b="1" i="1" dirty="0" err="1">
                <a:solidFill>
                  <a:srgbClr val="A40020"/>
                </a:solidFill>
                <a:latin typeface="Times New Roman"/>
                <a:cs typeface="Times New Roman"/>
              </a:rPr>
              <a:t>класс</a:t>
            </a:r>
            <a:r>
              <a:rPr sz="3200" b="1" i="1" spc="-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endParaRPr lang="ru-RU" sz="3200" b="1" i="1" spc="-30" dirty="0" smtClean="0">
              <a:solidFill>
                <a:srgbClr val="A40020"/>
              </a:solidFill>
              <a:latin typeface="Times New Roman"/>
              <a:cs typeface="Times New Roman"/>
            </a:endParaRPr>
          </a:p>
          <a:p>
            <a:pPr marL="155575" marR="3366135">
              <a:lnSpc>
                <a:spcPct val="100000"/>
              </a:lnSpc>
              <a:spcBef>
                <a:spcPts val="5"/>
              </a:spcBef>
            </a:pPr>
            <a:r>
              <a:rPr sz="3200" b="1" i="1" dirty="0" err="1" smtClean="0">
                <a:solidFill>
                  <a:srgbClr val="A40020"/>
                </a:solidFill>
                <a:latin typeface="Times New Roman"/>
                <a:cs typeface="Times New Roman"/>
              </a:rPr>
              <a:t>на</a:t>
            </a:r>
            <a:r>
              <a:rPr sz="3200" b="1" i="1" spc="-20" dirty="0" smtClean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3200" b="1" i="1" spc="-10" dirty="0" smtClean="0">
                <a:solidFill>
                  <a:srgbClr val="A40020"/>
                </a:solidFill>
                <a:latin typeface="Times New Roman"/>
                <a:cs typeface="Times New Roman"/>
              </a:rPr>
              <a:t>202</a:t>
            </a:r>
            <a:r>
              <a:rPr lang="ru-RU" sz="3200" b="1" i="1" spc="-10" dirty="0">
                <a:solidFill>
                  <a:srgbClr val="A40020"/>
                </a:solidFill>
                <a:latin typeface="Times New Roman"/>
                <a:cs typeface="Times New Roman"/>
              </a:rPr>
              <a:t>5</a:t>
            </a:r>
            <a:r>
              <a:rPr sz="3200" b="1" i="1" spc="-10" dirty="0" smtClean="0">
                <a:solidFill>
                  <a:srgbClr val="A40020"/>
                </a:solidFill>
                <a:latin typeface="Times New Roman"/>
                <a:cs typeface="Times New Roman"/>
              </a:rPr>
              <a:t>-</a:t>
            </a:r>
            <a:r>
              <a:rPr sz="3200" b="1" i="1" dirty="0" smtClean="0">
                <a:solidFill>
                  <a:srgbClr val="A40020"/>
                </a:solidFill>
                <a:latin typeface="Times New Roman"/>
                <a:cs typeface="Times New Roman"/>
              </a:rPr>
              <a:t>202</a:t>
            </a:r>
            <a:r>
              <a:rPr lang="ru-RU" sz="3200" b="1" i="1" dirty="0">
                <a:solidFill>
                  <a:srgbClr val="A40020"/>
                </a:solidFill>
                <a:latin typeface="Times New Roman"/>
                <a:cs typeface="Times New Roman"/>
              </a:rPr>
              <a:t>6</a:t>
            </a:r>
            <a:r>
              <a:rPr lang="ru-RU" sz="3200" b="1" i="1" dirty="0" smtClean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lang="ru-RU" sz="3200" b="1" i="1" dirty="0" smtClean="0">
                <a:solidFill>
                  <a:srgbClr val="A40020"/>
                </a:solidFill>
                <a:latin typeface="Times New Roman"/>
                <a:cs typeface="Times New Roman"/>
              </a:rPr>
              <a:t>учебный год»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215" y="1642872"/>
            <a:ext cx="3986784" cy="45262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3766" y="241553"/>
            <a:ext cx="6784975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 smtClean="0">
                <a:solidFill>
                  <a:srgbClr val="001F5F"/>
                </a:solidFill>
                <a:latin typeface="Arial"/>
                <a:cs typeface="Arial"/>
              </a:rPr>
              <a:t>Муниципальное</a:t>
            </a:r>
            <a:r>
              <a:rPr sz="1800" spc="-4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rgbClr val="001F5F"/>
                </a:solidFill>
                <a:latin typeface="Arial"/>
                <a:cs typeface="Arial"/>
              </a:rPr>
              <a:t>общеобразовательное</a:t>
            </a:r>
            <a:r>
              <a:rPr sz="1800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 err="1" smtClean="0">
                <a:solidFill>
                  <a:srgbClr val="001F5F"/>
                </a:solidFill>
                <a:latin typeface="Arial"/>
                <a:cs typeface="Arial"/>
              </a:rPr>
              <a:t>учрежден</a:t>
            </a:r>
            <a:r>
              <a:rPr lang="ru-RU" sz="1800" spc="-10" dirty="0" err="1" smtClean="0">
                <a:solidFill>
                  <a:srgbClr val="001F5F"/>
                </a:solidFill>
                <a:latin typeface="Arial"/>
                <a:cs typeface="Arial"/>
              </a:rPr>
              <a:t>ие</a:t>
            </a:r>
            <a:r>
              <a:rPr lang="ru-RU" sz="1800" spc="-1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srgbClr val="001F5F"/>
                </a:solidFill>
                <a:latin typeface="Arial"/>
                <a:cs typeface="Arial"/>
              </a:rPr>
              <a:t>«Средняя общеобразовательная школа № 4»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spc="-10" dirty="0" smtClean="0">
                <a:solidFill>
                  <a:srgbClr val="001F5F"/>
                </a:solidFill>
                <a:latin typeface="Arial"/>
                <a:cs typeface="Arial"/>
              </a:rPr>
              <a:t>г. Всеволожска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3279" y="205562"/>
            <a:ext cx="49180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50" dirty="0"/>
              <a:t>Уровни</a:t>
            </a:r>
            <a:r>
              <a:rPr spc="-190" dirty="0"/>
              <a:t> </a:t>
            </a:r>
            <a:r>
              <a:rPr spc="-10" dirty="0"/>
              <a:t>образования:</a:t>
            </a:r>
          </a:p>
        </p:txBody>
      </p:sp>
      <p:sp>
        <p:nvSpPr>
          <p:cNvPr id="3" name="object 3"/>
          <p:cNvSpPr/>
          <p:nvPr/>
        </p:nvSpPr>
        <p:spPr>
          <a:xfrm>
            <a:off x="432816" y="1341119"/>
            <a:ext cx="8229600" cy="3023870"/>
          </a:xfrm>
          <a:custGeom>
            <a:avLst/>
            <a:gdLst/>
            <a:ahLst/>
            <a:cxnLst/>
            <a:rect l="l" t="t" r="r" b="b"/>
            <a:pathLst>
              <a:path w="8229600" h="3023870">
                <a:moveTo>
                  <a:pt x="8229600" y="0"/>
                </a:moveTo>
                <a:lnTo>
                  <a:pt x="0" y="0"/>
                </a:lnTo>
                <a:lnTo>
                  <a:pt x="0" y="3023616"/>
                </a:lnTo>
                <a:lnTo>
                  <a:pt x="8229600" y="3023616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2587" y="1351025"/>
            <a:ext cx="8028305" cy="257634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0380" marR="492125" indent="2540" algn="ctr">
              <a:lnSpc>
                <a:spcPct val="100000"/>
              </a:lnSpc>
              <a:spcBef>
                <a:spcPts val="90"/>
              </a:spcBef>
              <a:tabLst>
                <a:tab pos="2698115" algn="l"/>
              </a:tabLst>
            </a:pP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Начальный</a:t>
            </a: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	уровень</a:t>
            </a:r>
            <a:r>
              <a:rPr sz="3200" b="1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Calibri"/>
                <a:cs typeface="Calibri"/>
              </a:rPr>
              <a:t>(1-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4</a:t>
            </a:r>
            <a:r>
              <a:rPr sz="32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классы)</a:t>
            </a:r>
            <a:r>
              <a:rPr sz="32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000066"/>
                </a:solidFill>
                <a:latin typeface="Calibri"/>
                <a:cs typeface="Calibri"/>
              </a:rPr>
              <a:t>- </a:t>
            </a:r>
            <a:r>
              <a:rPr sz="3200" dirty="0" err="1">
                <a:solidFill>
                  <a:srgbClr val="000066"/>
                </a:solidFill>
                <a:latin typeface="Calibri"/>
                <a:cs typeface="Calibri"/>
              </a:rPr>
              <a:t>реализация</a:t>
            </a:r>
            <a:r>
              <a:rPr sz="32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b="0" dirty="0" smtClean="0">
                <a:solidFill>
                  <a:srgbClr val="800000"/>
                </a:solidFill>
                <a:latin typeface="Bookman Old Style"/>
                <a:cs typeface="Bookman Old Style"/>
              </a:rPr>
              <a:t>Ф</a:t>
            </a:r>
            <a:r>
              <a:rPr lang="ru-RU" sz="3200" b="0" dirty="0" smtClean="0">
                <a:solidFill>
                  <a:srgbClr val="800000"/>
                </a:solidFill>
                <a:latin typeface="Bookman Old Style"/>
                <a:cs typeface="Bookman Old Style"/>
              </a:rPr>
              <a:t>ОП</a:t>
            </a:r>
            <a:r>
              <a:rPr sz="3200" b="0" spc="-75" dirty="0" smtClean="0">
                <a:solidFill>
                  <a:srgbClr val="800000"/>
                </a:solidFill>
                <a:latin typeface="Bookman Old Style"/>
                <a:cs typeface="Bookman Old Style"/>
              </a:rPr>
              <a:t> </a:t>
            </a:r>
            <a:r>
              <a:rPr sz="3200" b="0" dirty="0">
                <a:solidFill>
                  <a:srgbClr val="800000"/>
                </a:solidFill>
                <a:latin typeface="Bookman Old Style"/>
                <a:cs typeface="Bookman Old Style"/>
              </a:rPr>
              <a:t>НОО</a:t>
            </a:r>
            <a:r>
              <a:rPr sz="3200" b="0" spc="-75" dirty="0">
                <a:solidFill>
                  <a:srgbClr val="800000"/>
                </a:solidFill>
                <a:latin typeface="Bookman Old Style"/>
                <a:cs typeface="Bookman Old Style"/>
              </a:rPr>
              <a:t> </a:t>
            </a:r>
            <a:endParaRPr lang="ru-RU" sz="3200" b="0" spc="-75" dirty="0" smtClean="0">
              <a:solidFill>
                <a:srgbClr val="800000"/>
              </a:solidFill>
              <a:latin typeface="Bookman Old Style"/>
              <a:cs typeface="Bookman Old Style"/>
            </a:endParaRPr>
          </a:p>
          <a:p>
            <a:pPr marL="500380" marR="492125" indent="2540" algn="ctr">
              <a:lnSpc>
                <a:spcPct val="100000"/>
              </a:lnSpc>
              <a:spcBef>
                <a:spcPts val="90"/>
              </a:spcBef>
              <a:tabLst>
                <a:tab pos="2698115" algn="l"/>
              </a:tabLst>
            </a:pPr>
            <a:r>
              <a:rPr sz="3200" b="1" u="sng" spc="-10" dirty="0" err="1" smtClean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Основной</a:t>
            </a: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	уровень</a:t>
            </a:r>
            <a:r>
              <a:rPr sz="3200" b="1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Calibri"/>
                <a:cs typeface="Calibri"/>
              </a:rPr>
              <a:t>(5-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9</a:t>
            </a:r>
            <a:r>
              <a:rPr sz="32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Calibri"/>
                <a:cs typeface="Calibri"/>
              </a:rPr>
              <a:t>классы)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	-</a:t>
            </a:r>
            <a:r>
              <a:rPr sz="32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10" dirty="0" err="1">
                <a:solidFill>
                  <a:srgbClr val="000066"/>
                </a:solidFill>
                <a:latin typeface="Calibri"/>
                <a:cs typeface="Calibri"/>
              </a:rPr>
              <a:t>реализация</a:t>
            </a:r>
            <a:r>
              <a:rPr sz="32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20" dirty="0" smtClean="0">
                <a:solidFill>
                  <a:srgbClr val="800000"/>
                </a:solidFill>
                <a:latin typeface="Calibri"/>
                <a:cs typeface="Calibri"/>
              </a:rPr>
              <a:t>Ф</a:t>
            </a:r>
            <a:r>
              <a:rPr lang="ru-RU" sz="3200" spc="-20" dirty="0" smtClean="0">
                <a:solidFill>
                  <a:srgbClr val="800000"/>
                </a:solidFill>
                <a:latin typeface="Calibri"/>
                <a:cs typeface="Calibri"/>
              </a:rPr>
              <a:t>ОП</a:t>
            </a:r>
            <a:r>
              <a:rPr sz="3200" dirty="0">
                <a:solidFill>
                  <a:srgbClr val="800000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800000"/>
                </a:solidFill>
                <a:latin typeface="Calibri"/>
                <a:cs typeface="Calibri"/>
              </a:rPr>
              <a:t>ООО</a:t>
            </a:r>
            <a:endParaRPr sz="3200" dirty="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775"/>
              </a:spcBef>
              <a:tabLst>
                <a:tab pos="1784985" algn="l"/>
                <a:tab pos="3521710" algn="l"/>
                <a:tab pos="7223125" algn="l"/>
              </a:tabLst>
            </a:pP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Средний</a:t>
            </a: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	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alibri"/>
                <a:cs typeface="Calibri"/>
              </a:rPr>
              <a:t>уровень</a:t>
            </a:r>
            <a:r>
              <a:rPr sz="3200" b="1" dirty="0">
                <a:solidFill>
                  <a:srgbClr val="000066"/>
                </a:solidFill>
                <a:latin typeface="Calibri"/>
                <a:cs typeface="Calibri"/>
              </a:rPr>
              <a:t>	</a:t>
            </a:r>
            <a:r>
              <a:rPr sz="3200" spc="-30" dirty="0">
                <a:solidFill>
                  <a:srgbClr val="000066"/>
                </a:solidFill>
                <a:latin typeface="Calibri"/>
                <a:cs typeface="Calibri"/>
              </a:rPr>
              <a:t>(10-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11</a:t>
            </a:r>
            <a:r>
              <a:rPr sz="32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классы)</a:t>
            </a:r>
            <a:r>
              <a:rPr sz="32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20" dirty="0" smtClean="0">
                <a:solidFill>
                  <a:srgbClr val="800000"/>
                </a:solidFill>
                <a:latin typeface="Calibri"/>
                <a:cs typeface="Calibri"/>
              </a:rPr>
              <a:t>Ф</a:t>
            </a:r>
            <a:r>
              <a:rPr lang="ru-RU" sz="3200" spc="-20" dirty="0" smtClean="0">
                <a:solidFill>
                  <a:srgbClr val="800000"/>
                </a:solidFill>
                <a:latin typeface="Calibri"/>
                <a:cs typeface="Calibri"/>
              </a:rPr>
              <a:t>ОП</a:t>
            </a:r>
            <a:r>
              <a:rPr sz="3200" dirty="0">
                <a:solidFill>
                  <a:srgbClr val="800000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800000"/>
                </a:solidFill>
                <a:latin typeface="Calibri"/>
                <a:cs typeface="Calibri"/>
              </a:rPr>
              <a:t>СОО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8057" y="208610"/>
            <a:ext cx="5172710" cy="123126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872490" marR="5080" indent="-859790">
              <a:lnSpc>
                <a:spcPts val="4680"/>
              </a:lnSpc>
              <a:spcBef>
                <a:spcPts val="334"/>
              </a:spcBef>
            </a:pPr>
            <a:r>
              <a:rPr dirty="0">
                <a:solidFill>
                  <a:srgbClr val="800000"/>
                </a:solidFill>
                <a:latin typeface="Arial"/>
                <a:cs typeface="Arial"/>
              </a:rPr>
              <a:t>Начальный</a:t>
            </a:r>
            <a:r>
              <a:rPr spc="-175" dirty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800000"/>
                </a:solidFill>
                <a:latin typeface="Arial"/>
                <a:cs typeface="Arial"/>
              </a:rPr>
              <a:t>уровень образования</a:t>
            </a:r>
            <a:r>
              <a:rPr spc="-10" dirty="0">
                <a:solidFill>
                  <a:srgbClr val="80000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609725"/>
            <a:ext cx="7859395" cy="356123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1290955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  <a:tab pos="2896870" algn="l"/>
              </a:tabLst>
            </a:pPr>
            <a:r>
              <a:rPr sz="3200" dirty="0">
                <a:latin typeface="Calibri"/>
                <a:cs typeface="Calibri"/>
              </a:rPr>
              <a:t>Срок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получения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начального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общего образования: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b="1" dirty="0">
                <a:solidFill>
                  <a:srgbClr val="800000"/>
                </a:solidFill>
                <a:latin typeface="Calibri"/>
                <a:cs typeface="Calibri"/>
              </a:rPr>
              <a:t>четыре</a:t>
            </a:r>
            <a:r>
              <a:rPr sz="3200" b="1" spc="-135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800000"/>
                </a:solidFill>
                <a:latin typeface="Calibri"/>
                <a:cs typeface="Calibri"/>
              </a:rPr>
              <a:t>года;</a:t>
            </a:r>
            <a:endParaRPr sz="3200" dirty="0">
              <a:latin typeface="Calibri"/>
              <a:cs typeface="Calibri"/>
            </a:endParaRPr>
          </a:p>
          <a:p>
            <a:pPr marL="356870" marR="66294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  <a:tab pos="6057900" algn="l"/>
              </a:tabLst>
            </a:pP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инвалидов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лиц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ограниченными возможностями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здоровья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(ОВЗ)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при</a:t>
            </a:r>
            <a:endParaRPr sz="3200" dirty="0">
              <a:latin typeface="Calibri"/>
              <a:cs typeface="Calibri"/>
            </a:endParaRPr>
          </a:p>
          <a:p>
            <a:pPr marL="356870" marR="50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обучении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адаптированным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основным </a:t>
            </a:r>
            <a:r>
              <a:rPr sz="3200" spc="-20" dirty="0">
                <a:latin typeface="Calibri"/>
                <a:cs typeface="Calibri"/>
              </a:rPr>
              <a:t>образовательным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программам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начального общего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 err="1">
                <a:latin typeface="Calibri"/>
                <a:cs typeface="Calibri"/>
              </a:rPr>
              <a:t>образования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lang="ru-RU" sz="3200" dirty="0" smtClean="0">
                <a:latin typeface="Calibri"/>
                <a:cs typeface="Calibri"/>
              </a:rPr>
              <a:t>–</a:t>
            </a:r>
            <a:r>
              <a:rPr sz="3200" spc="-95" dirty="0" smtClean="0">
                <a:latin typeface="Calibri"/>
                <a:cs typeface="Calibri"/>
              </a:rPr>
              <a:t> </a:t>
            </a:r>
            <a:r>
              <a:rPr lang="ru-RU" sz="3200" dirty="0" smtClean="0">
                <a:solidFill>
                  <a:srgbClr val="800000"/>
                </a:solidFill>
                <a:latin typeface="Calibri"/>
                <a:cs typeface="Calibri"/>
              </a:rPr>
              <a:t>до 5-6 лет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32231"/>
            <a:ext cx="8229600" cy="5794375"/>
          </a:xfrm>
          <a:custGeom>
            <a:avLst/>
            <a:gdLst/>
            <a:ahLst/>
            <a:cxnLst/>
            <a:rect l="l" t="t" r="r" b="b"/>
            <a:pathLst>
              <a:path w="8229600" h="5794375">
                <a:moveTo>
                  <a:pt x="8229600" y="0"/>
                </a:moveTo>
                <a:lnTo>
                  <a:pt x="0" y="0"/>
                </a:lnTo>
                <a:lnTo>
                  <a:pt x="0" y="5794248"/>
                </a:lnTo>
                <a:lnTo>
                  <a:pt x="8229600" y="5794248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354584"/>
            <a:ext cx="5225033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00" spc="-10" dirty="0" smtClean="0"/>
              <a:t>Адаптированные программы для детей с ОВЗ: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536244" y="1378661"/>
            <a:ext cx="7849870" cy="2663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7.2.  Задержка психического развития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Отдельные классы наполняемостью до 12 человек.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Занятия со специалистами: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Дефектологом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Логопедом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Психологом 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32231"/>
            <a:ext cx="8229600" cy="5794375"/>
          </a:xfrm>
          <a:custGeom>
            <a:avLst/>
            <a:gdLst/>
            <a:ahLst/>
            <a:cxnLst/>
            <a:rect l="l" t="t" r="r" b="b"/>
            <a:pathLst>
              <a:path w="8229600" h="5794375">
                <a:moveTo>
                  <a:pt x="8229600" y="0"/>
                </a:moveTo>
                <a:lnTo>
                  <a:pt x="0" y="0"/>
                </a:lnTo>
                <a:lnTo>
                  <a:pt x="0" y="5794248"/>
                </a:lnTo>
                <a:lnTo>
                  <a:pt x="8229600" y="5794248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354584"/>
            <a:ext cx="5225033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00" spc="-10" dirty="0" smtClean="0"/>
              <a:t>Адаптированные программы для детей с ОВЗ: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536244" y="1378661"/>
            <a:ext cx="7849870" cy="2663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7.1. Задержка психического развития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Обучение в классе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Занятия со специалистами: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Дефектологом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Логопедом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Психологом </a:t>
            </a:r>
            <a:endParaRPr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3297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32231"/>
            <a:ext cx="8229600" cy="5794375"/>
          </a:xfrm>
          <a:custGeom>
            <a:avLst/>
            <a:gdLst/>
            <a:ahLst/>
            <a:cxnLst/>
            <a:rect l="l" t="t" r="r" b="b"/>
            <a:pathLst>
              <a:path w="8229600" h="5794375">
                <a:moveTo>
                  <a:pt x="8229600" y="0"/>
                </a:moveTo>
                <a:lnTo>
                  <a:pt x="0" y="0"/>
                </a:lnTo>
                <a:lnTo>
                  <a:pt x="0" y="5794248"/>
                </a:lnTo>
                <a:lnTo>
                  <a:pt x="8229600" y="5794248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354584"/>
            <a:ext cx="5225033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00" spc="-10" dirty="0" smtClean="0"/>
              <a:t>Адаптированные программы для детей с ОВЗ: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536244" y="1378661"/>
            <a:ext cx="7849870" cy="352532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5.1.  </a:t>
            </a:r>
            <a:r>
              <a:rPr lang="ru-RU" sz="2800" dirty="0">
                <a:latin typeface="Times New Roman"/>
                <a:cs typeface="Times New Roman"/>
              </a:rPr>
              <a:t>Н</a:t>
            </a:r>
            <a:r>
              <a:rPr lang="ru-RU" sz="2800" dirty="0" smtClean="0">
                <a:latin typeface="Times New Roman"/>
                <a:cs typeface="Times New Roman"/>
              </a:rPr>
              <a:t>арушения речи - обучение в классе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5.2.  Нарушения речи – обучение в классе, индивидуальные занятия по русскому языку и литературному чтению.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endParaRPr lang="ru-RU" sz="28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Занятия со специалистами</a:t>
            </a:r>
            <a:r>
              <a:rPr lang="ru-RU" sz="2800" dirty="0" smtClean="0">
                <a:latin typeface="Times New Roman"/>
                <a:cs typeface="Times New Roman"/>
              </a:rPr>
              <a:t>:</a:t>
            </a:r>
            <a:endParaRPr lang="ru-RU" sz="28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Логопедом</a:t>
            </a:r>
          </a:p>
          <a:p>
            <a:pPr marL="12700" marR="5080">
              <a:lnSpc>
                <a:spcPct val="100000"/>
              </a:lnSpc>
              <a:spcBef>
                <a:spcPts val="110"/>
              </a:spcBef>
              <a:buSzPct val="96428"/>
              <a:tabLst>
                <a:tab pos="138430" algn="l"/>
              </a:tabLst>
            </a:pPr>
            <a:r>
              <a:rPr lang="ru-RU" sz="2800" dirty="0" smtClean="0">
                <a:latin typeface="Times New Roman"/>
                <a:cs typeface="Times New Roman"/>
              </a:rPr>
              <a:t>Психологом </a:t>
            </a:r>
            <a:endParaRPr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46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9159" y="205562"/>
            <a:ext cx="6945680" cy="1231106"/>
          </a:xfrm>
        </p:spPr>
        <p:txBody>
          <a:bodyPr/>
          <a:lstStyle/>
          <a:p>
            <a:r>
              <a:rPr lang="ru-RU" dirty="0" smtClean="0"/>
              <a:t>Основание для обучения по адаптированной программе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4243" y="1161110"/>
            <a:ext cx="7995513" cy="2954655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Справка ТПМПК</a:t>
            </a:r>
          </a:p>
          <a:p>
            <a:r>
              <a:rPr lang="ru-RU" dirty="0" smtClean="0"/>
              <a:t>(Территориальной психолого-медико-педагогической комиссии)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0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6244" y="154939"/>
            <a:ext cx="7962900" cy="35400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8890" marR="314325" indent="-2094864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800080"/>
                </a:solidFill>
                <a:latin typeface="Calibri"/>
                <a:cs typeface="Calibri"/>
              </a:rPr>
              <a:t>Режим</a:t>
            </a:r>
            <a:r>
              <a:rPr sz="2800" b="1" spc="-50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800080"/>
                </a:solidFill>
                <a:latin typeface="Calibri"/>
                <a:cs typeface="Calibri"/>
              </a:rPr>
              <a:t>работы</a:t>
            </a:r>
            <a:r>
              <a:rPr sz="2800" b="1" spc="-75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800080"/>
                </a:solidFill>
                <a:latin typeface="Calibri"/>
                <a:cs typeface="Calibri"/>
              </a:rPr>
              <a:t>образовательного</a:t>
            </a:r>
            <a:r>
              <a:rPr sz="2800" b="1" spc="-85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800080"/>
                </a:solidFill>
                <a:latin typeface="Calibri"/>
                <a:cs typeface="Calibri"/>
              </a:rPr>
              <a:t>учреждения </a:t>
            </a:r>
            <a:r>
              <a:rPr sz="2800" b="1" dirty="0">
                <a:solidFill>
                  <a:srgbClr val="800080"/>
                </a:solidFill>
                <a:latin typeface="Calibri"/>
                <a:cs typeface="Calibri"/>
              </a:rPr>
              <a:t>в</a:t>
            </a:r>
            <a:r>
              <a:rPr sz="2800" b="1" spc="-15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800080"/>
                </a:solidFill>
                <a:latin typeface="Calibri"/>
                <a:cs typeface="Calibri"/>
              </a:rPr>
              <a:t>начальной</a:t>
            </a:r>
            <a:r>
              <a:rPr sz="2800" b="1" spc="-55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800080"/>
                </a:solidFill>
                <a:latin typeface="Calibri"/>
                <a:cs typeface="Calibri"/>
              </a:rPr>
              <a:t>школе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850" dirty="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  <a:tab pos="2185670" algn="l"/>
              </a:tabLst>
            </a:pP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Начальный</a:t>
            </a:r>
            <a:r>
              <a:rPr sz="32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уровень</a:t>
            </a:r>
            <a:r>
              <a:rPr sz="32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5-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ти</a:t>
            </a:r>
            <a:r>
              <a:rPr sz="3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дневная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рабочая (учебная)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 err="1" smtClean="0">
                <a:latin typeface="Calibri"/>
                <a:cs typeface="Calibri"/>
              </a:rPr>
              <a:t>неделя</a:t>
            </a:r>
            <a:endParaRPr lang="ru-RU" sz="3200" spc="-20" dirty="0" smtClean="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  <a:tab pos="2185670" algn="l"/>
              </a:tabLst>
            </a:pPr>
            <a:r>
              <a:rPr lang="ru-RU" sz="3200" spc="-20" dirty="0" smtClean="0">
                <a:latin typeface="Calibri"/>
                <a:cs typeface="Calibri"/>
              </a:rPr>
              <a:t>Начало занятий – 8.30</a:t>
            </a:r>
            <a:endParaRPr sz="32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356870" algn="l"/>
                <a:tab pos="357505" algn="l"/>
                <a:tab pos="3903979" algn="l"/>
              </a:tabLst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3904" y="301574"/>
            <a:ext cx="40798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>
                <a:solidFill>
                  <a:srgbClr val="003E75"/>
                </a:solidFill>
              </a:rPr>
              <a:t>Учебный</a:t>
            </a:r>
            <a:r>
              <a:rPr spc="-60" dirty="0">
                <a:solidFill>
                  <a:srgbClr val="003E75"/>
                </a:solidFill>
              </a:rPr>
              <a:t> </a:t>
            </a:r>
            <a:r>
              <a:rPr spc="-10" dirty="0">
                <a:solidFill>
                  <a:srgbClr val="003E75"/>
                </a:solidFill>
              </a:rPr>
              <a:t>процесс</a:t>
            </a:r>
          </a:p>
        </p:txBody>
      </p:sp>
      <p:sp>
        <p:nvSpPr>
          <p:cNvPr id="3" name="object 3"/>
          <p:cNvSpPr/>
          <p:nvPr/>
        </p:nvSpPr>
        <p:spPr>
          <a:xfrm>
            <a:off x="469391" y="1341119"/>
            <a:ext cx="8229600" cy="4645660"/>
          </a:xfrm>
          <a:custGeom>
            <a:avLst/>
            <a:gdLst/>
            <a:ahLst/>
            <a:cxnLst/>
            <a:rect l="l" t="t" r="r" b="b"/>
            <a:pathLst>
              <a:path w="8229600" h="4645660">
                <a:moveTo>
                  <a:pt x="8229600" y="0"/>
                </a:moveTo>
                <a:lnTo>
                  <a:pt x="0" y="0"/>
                </a:lnTo>
                <a:lnTo>
                  <a:pt x="0" y="4645152"/>
                </a:lnTo>
                <a:lnTo>
                  <a:pt x="8229600" y="4645152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7217" y="1362532"/>
            <a:ext cx="77965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Сентябрь,</a:t>
            </a:r>
            <a:r>
              <a:rPr sz="28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октябрь-</a:t>
            </a:r>
            <a:r>
              <a:rPr sz="2800" b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3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урока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35</a:t>
            </a:r>
            <a:r>
              <a:rPr sz="2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минут</a:t>
            </a:r>
            <a:r>
              <a:rPr sz="28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урок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1790587"/>
            <a:ext cx="2922270" cy="1050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Ноябрь-</a:t>
            </a:r>
            <a:r>
              <a:rPr sz="2800" b="1" spc="-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декабрь</a:t>
            </a:r>
            <a:r>
              <a:rPr sz="2800" b="1" spc="-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-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Январь</a:t>
            </a:r>
            <a:r>
              <a:rPr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–</a:t>
            </a:r>
            <a:r>
              <a:rPr sz="28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май</a:t>
            </a:r>
            <a:r>
              <a:rPr sz="2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0602" y="1790587"/>
            <a:ext cx="4564380" cy="1050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700">
              <a:lnSpc>
                <a:spcPct val="120100"/>
              </a:lnSpc>
              <a:spcBef>
                <a:spcPts val="100"/>
              </a:spcBef>
            </a:pP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4</a:t>
            </a:r>
            <a:r>
              <a:rPr sz="2800" b="1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урока</a:t>
            </a:r>
            <a:r>
              <a:rPr sz="28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35</a:t>
            </a:r>
            <a:r>
              <a:rPr sz="28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минут</a:t>
            </a:r>
            <a:r>
              <a:rPr sz="28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урок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4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урока</a:t>
            </a:r>
            <a:r>
              <a:rPr sz="2800" b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40</a:t>
            </a:r>
            <a:r>
              <a:rPr sz="28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минут</a:t>
            </a:r>
            <a:r>
              <a:rPr sz="28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урок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217" y="2816169"/>
            <a:ext cx="6958965" cy="200118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765"/>
              </a:spcBef>
              <a:buFont typeface="Wingdings"/>
              <a:buChar char=""/>
              <a:tabLst>
                <a:tab pos="357505" algn="l"/>
              </a:tabLst>
            </a:pP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Дополнительные</a:t>
            </a:r>
            <a:r>
              <a:rPr sz="2800" b="1" spc="-13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каникулы</a:t>
            </a:r>
            <a:r>
              <a:rPr sz="2800" b="1" spc="-7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в</a:t>
            </a:r>
            <a:r>
              <a:rPr sz="2800" b="1" spc="-7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 err="1">
                <a:solidFill>
                  <a:srgbClr val="128577"/>
                </a:solidFill>
                <a:latin typeface="Times New Roman"/>
                <a:cs typeface="Times New Roman"/>
              </a:rPr>
              <a:t>феврале</a:t>
            </a:r>
            <a:r>
              <a:rPr sz="2800" b="1" spc="-10" dirty="0" smtClean="0">
                <a:solidFill>
                  <a:srgbClr val="128577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356870" marR="864869" indent="-344805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357505" algn="l"/>
                <a:tab pos="4681855" algn="l"/>
              </a:tabLst>
            </a:pP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Внеурочная</a:t>
            </a:r>
            <a:r>
              <a:rPr sz="2800" b="1" spc="-12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деятельность</a:t>
            </a: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	</a:t>
            </a:r>
            <a:r>
              <a:rPr sz="2800" b="1" spc="-25" dirty="0">
                <a:solidFill>
                  <a:srgbClr val="128577"/>
                </a:solidFill>
                <a:latin typeface="Times New Roman"/>
                <a:cs typeface="Times New Roman"/>
              </a:rPr>
              <a:t>согласно </a:t>
            </a:r>
            <a:r>
              <a:rPr sz="2800" b="1" dirty="0" err="1">
                <a:solidFill>
                  <a:srgbClr val="128577"/>
                </a:solidFill>
                <a:latin typeface="Times New Roman"/>
                <a:cs typeface="Times New Roman"/>
              </a:rPr>
              <a:t>расписанию</a:t>
            </a:r>
            <a:r>
              <a:rPr sz="2800" b="1" spc="-5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 smtClean="0">
                <a:solidFill>
                  <a:srgbClr val="128577"/>
                </a:solidFill>
                <a:latin typeface="Times New Roman"/>
                <a:cs typeface="Times New Roman"/>
              </a:rPr>
              <a:t>ОО</a:t>
            </a:r>
            <a:endParaRPr sz="2800" dirty="0">
              <a:latin typeface="Times New Roman"/>
              <a:cs typeface="Times New Roman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357505" algn="l"/>
                <a:tab pos="4674870" algn="l"/>
              </a:tabLst>
            </a:pP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05156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4884" y="942543"/>
            <a:ext cx="6985000" cy="1607491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439420" marR="5080" indent="-427355">
              <a:lnSpc>
                <a:spcPts val="3840"/>
              </a:lnSpc>
              <a:spcBef>
                <a:spcPts val="1035"/>
              </a:spcBef>
              <a:tabLst>
                <a:tab pos="3881120" algn="l"/>
                <a:tab pos="5117465" algn="l"/>
              </a:tabLst>
            </a:pPr>
            <a:r>
              <a:rPr dirty="0" smtClean="0">
                <a:latin typeface="Calibri"/>
                <a:cs typeface="Calibri"/>
              </a:rPr>
              <a:t>М</a:t>
            </a:r>
            <a:r>
              <a:rPr lang="ru-RU" dirty="0" smtClean="0">
                <a:latin typeface="Calibri"/>
                <a:cs typeface="Calibri"/>
              </a:rPr>
              <a:t>ОУ СОШ № 4 г. Всеволожска</a:t>
            </a:r>
            <a:r>
              <a:rPr spc="-35"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занимается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по</a:t>
            </a:r>
            <a:r>
              <a:rPr dirty="0">
                <a:latin typeface="Calibri"/>
                <a:cs typeface="Calibri"/>
              </a:rPr>
              <a:t>	</a:t>
            </a:r>
            <a:r>
              <a:rPr spc="-25" dirty="0">
                <a:latin typeface="Calibri"/>
                <a:cs typeface="Calibri"/>
              </a:rPr>
              <a:t>УМК</a:t>
            </a:r>
            <a:r>
              <a:rPr dirty="0">
                <a:latin typeface="Calibri"/>
                <a:cs typeface="Calibri"/>
              </a:rPr>
              <a:t>	</a:t>
            </a:r>
            <a:r>
              <a:rPr spc="-10" dirty="0">
                <a:latin typeface="Calibri"/>
                <a:cs typeface="Calibri"/>
              </a:rPr>
              <a:t>«Школа</a:t>
            </a:r>
          </a:p>
          <a:p>
            <a:pPr marL="1372235">
              <a:lnSpc>
                <a:spcPts val="3875"/>
              </a:lnSpc>
            </a:pPr>
            <a:r>
              <a:rPr dirty="0">
                <a:latin typeface="Calibri"/>
                <a:cs typeface="Calibri"/>
              </a:rPr>
              <a:t>России»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(1-4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классы)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3072383"/>
            <a:ext cx="7620000" cy="1609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0" y="1484375"/>
            <a:ext cx="4572000" cy="4538980"/>
          </a:xfrm>
          <a:custGeom>
            <a:avLst/>
            <a:gdLst/>
            <a:ahLst/>
            <a:cxnLst/>
            <a:rect l="l" t="t" r="r" b="b"/>
            <a:pathLst>
              <a:path w="4572000" h="4538980">
                <a:moveTo>
                  <a:pt x="0" y="4538472"/>
                </a:moveTo>
                <a:lnTo>
                  <a:pt x="4571999" y="4538472"/>
                </a:lnTo>
                <a:lnTo>
                  <a:pt x="4571999" y="0"/>
                </a:lnTo>
                <a:lnTo>
                  <a:pt x="0" y="0"/>
                </a:lnTo>
                <a:lnTo>
                  <a:pt x="0" y="4538472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7689" y="0"/>
            <a:ext cx="7246620" cy="600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35839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400" b="1" spc="-7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endParaRPr sz="2400" dirty="0">
              <a:latin typeface="Times New Roman"/>
              <a:cs typeface="Times New Roman"/>
            </a:endParaRPr>
          </a:p>
          <a:p>
            <a:pPr marR="2278380" algn="ctr">
              <a:lnSpc>
                <a:spcPts val="2845"/>
              </a:lnSpc>
            </a:pP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«Филология»</a:t>
            </a:r>
            <a:endParaRPr sz="2400" dirty="0">
              <a:latin typeface="Times New Roman"/>
              <a:cs typeface="Times New Roman"/>
            </a:endParaRPr>
          </a:p>
          <a:p>
            <a:pPr marR="2356485" algn="ctr">
              <a:lnSpc>
                <a:spcPts val="2845"/>
              </a:lnSpc>
            </a:pP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400" b="1" u="sng" spc="-4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400" b="1" u="sng" spc="-8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«Русский</a:t>
            </a:r>
            <a:r>
              <a:rPr sz="2400" b="1" u="sng" spc="-3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язык»: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3114040" marR="201295" indent="-287020">
              <a:lnSpc>
                <a:spcPct val="100000"/>
              </a:lnSpc>
              <a:buFont typeface="Arial"/>
              <a:buChar char="•"/>
              <a:tabLst>
                <a:tab pos="3113405" algn="l"/>
                <a:tab pos="3114040" algn="l"/>
              </a:tabLst>
            </a:pP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Азбука.</a:t>
            </a:r>
            <a:r>
              <a:rPr sz="2400" b="1" u="sng" spc="-5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2400" b="1" u="sng" spc="-5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</a:t>
            </a:r>
            <a:r>
              <a:rPr sz="2400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400" u="sng" spc="-5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2-х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частях.</a:t>
            </a:r>
            <a:endParaRPr sz="2400" dirty="0">
              <a:latin typeface="Times New Roman"/>
              <a:cs typeface="Times New Roman"/>
            </a:endParaRPr>
          </a:p>
          <a:p>
            <a:pPr marL="3114040" marR="5080">
              <a:lnSpc>
                <a:spcPct val="100000"/>
              </a:lnSpc>
              <a:spcBef>
                <a:spcPts val="5"/>
              </a:spcBef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/Горецкий</a:t>
            </a:r>
            <a:r>
              <a:rPr sz="2400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В.Г.,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Кирюшкин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В.А.,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Виноградская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Л.А.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др. 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–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М.: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2400" dirty="0">
              <a:latin typeface="Times New Roman"/>
              <a:cs typeface="Times New Roman"/>
            </a:endParaRPr>
          </a:p>
          <a:p>
            <a:pPr marL="3114040" marR="207010" indent="-28702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113405" algn="l"/>
                <a:tab pos="3114040" algn="l"/>
              </a:tabLst>
            </a:pP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Русский</a:t>
            </a:r>
            <a:r>
              <a:rPr sz="24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язык</a:t>
            </a:r>
            <a:r>
              <a:rPr sz="2400" b="1" u="sng" spc="-3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400" b="1" u="sng" spc="-3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2400" b="1" u="sng" spc="-3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</a:t>
            </a:r>
            <a:r>
              <a:rPr sz="2400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./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Канакина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В.П.,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Горецкий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В.Г.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7639" y="1255775"/>
            <a:ext cx="4474845" cy="4182110"/>
            <a:chOff x="167639" y="1255775"/>
            <a:chExt cx="4474845" cy="4182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39" y="1255775"/>
              <a:ext cx="2243328" cy="30845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0863" y="2292095"/>
              <a:ext cx="2301240" cy="31455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9033" y="119634"/>
            <a:ext cx="332168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128577"/>
                </a:solidFill>
              </a:rPr>
              <a:t>Предметная</a:t>
            </a:r>
            <a:r>
              <a:rPr sz="2800" spc="-105" dirty="0">
                <a:solidFill>
                  <a:srgbClr val="128577"/>
                </a:solidFill>
              </a:rPr>
              <a:t> </a:t>
            </a:r>
            <a:r>
              <a:rPr sz="2800" spc="-10" dirty="0">
                <a:solidFill>
                  <a:srgbClr val="128577"/>
                </a:solidFill>
              </a:rPr>
              <a:t>область</a:t>
            </a:r>
            <a:endParaRPr sz="2800"/>
          </a:p>
          <a:p>
            <a:pPr marL="85725" algn="ctr">
              <a:lnSpc>
                <a:spcPct val="100000"/>
              </a:lnSpc>
            </a:pPr>
            <a:r>
              <a:rPr sz="2800" spc="-10" dirty="0">
                <a:solidFill>
                  <a:srgbClr val="128577"/>
                </a:solidFill>
              </a:rPr>
              <a:t>«Филология»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682876" y="976376"/>
            <a:ext cx="5828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400" b="1" u="sng" spc="-3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400" b="1" u="sng" spc="-7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«Литературное</a:t>
            </a:r>
            <a:r>
              <a:rPr sz="2400" b="1" u="sng" spc="-12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чтение»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5671" y="1917192"/>
            <a:ext cx="3898900" cy="3950335"/>
          </a:xfrm>
          <a:prstGeom prst="rect">
            <a:avLst/>
          </a:prstGeom>
          <a:solidFill>
            <a:srgbClr val="FFFFFF">
              <a:alpha val="65097"/>
            </a:srgbClr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198755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99390" algn="l"/>
              </a:tabLst>
            </a:pPr>
            <a:r>
              <a:rPr sz="24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Литературное</a:t>
            </a:r>
            <a:r>
              <a:rPr sz="2400" b="1" u="sng" spc="-4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чтение.</a:t>
            </a:r>
            <a:endParaRPr sz="2400">
              <a:latin typeface="Times New Roman"/>
              <a:cs typeface="Times New Roman"/>
            </a:endParaRPr>
          </a:p>
          <a:p>
            <a:pPr marL="1387475">
              <a:lnSpc>
                <a:spcPct val="100000"/>
              </a:lnSpc>
              <a:spcBef>
                <a:spcPts val="580"/>
              </a:spcBef>
            </a:pPr>
            <a:r>
              <a:rPr sz="24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 </a:t>
            </a:r>
            <a:r>
              <a:rPr sz="2400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ласс</a:t>
            </a:r>
            <a:endParaRPr sz="2400">
              <a:latin typeface="Times New Roman"/>
              <a:cs typeface="Times New Roman"/>
            </a:endParaRPr>
          </a:p>
          <a:p>
            <a:pPr marL="91440" marR="229870" indent="3810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для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 2-х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частях.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Климанова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Л.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Ф.,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Горецкий 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В.Г.,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Голованова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М.В.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др.</a:t>
            </a:r>
            <a:endParaRPr sz="2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М.: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7576" y="1917192"/>
            <a:ext cx="4514215" cy="3599815"/>
            <a:chOff x="417576" y="1917192"/>
            <a:chExt cx="4514215" cy="35998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576" y="1917192"/>
              <a:ext cx="2246376" cy="29961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3952" y="2493264"/>
              <a:ext cx="2267712" cy="302361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96384" y="1700783"/>
            <a:ext cx="4441190" cy="4105910"/>
          </a:xfrm>
          <a:custGeom>
            <a:avLst/>
            <a:gdLst/>
            <a:ahLst/>
            <a:cxnLst/>
            <a:rect l="l" t="t" r="r" b="b"/>
            <a:pathLst>
              <a:path w="4441190" h="4105910">
                <a:moveTo>
                  <a:pt x="4440936" y="0"/>
                </a:moveTo>
                <a:lnTo>
                  <a:pt x="0" y="0"/>
                </a:lnTo>
                <a:lnTo>
                  <a:pt x="0" y="4105655"/>
                </a:lnTo>
                <a:lnTo>
                  <a:pt x="4440936" y="4105655"/>
                </a:lnTo>
                <a:lnTo>
                  <a:pt x="4440936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02079" y="306400"/>
            <a:ext cx="6997065" cy="5342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9743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400" b="1" spc="-8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endParaRPr sz="2400">
              <a:latin typeface="Times New Roman"/>
              <a:cs typeface="Times New Roman"/>
            </a:endParaRPr>
          </a:p>
          <a:p>
            <a:pPr marL="12065" marR="2307590" indent="74295" algn="ctr">
              <a:lnSpc>
                <a:spcPts val="2810"/>
              </a:lnSpc>
              <a:spcBef>
                <a:spcPts val="155"/>
              </a:spcBef>
            </a:pP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«Математика</a:t>
            </a:r>
            <a:r>
              <a:rPr sz="2400" b="1" spc="-6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и</a:t>
            </a:r>
            <a:r>
              <a:rPr sz="2400" b="1" spc="-4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информатика»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400" b="1" u="sng" spc="-2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400" b="1" u="sng" spc="-7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2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«Математика»: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3132455" indent="-344805">
              <a:lnSpc>
                <a:spcPct val="100000"/>
              </a:lnSpc>
              <a:buFont typeface="Arial"/>
              <a:buChar char="•"/>
              <a:tabLst>
                <a:tab pos="3132455" algn="l"/>
                <a:tab pos="3133090" algn="l"/>
              </a:tabLst>
            </a:pPr>
            <a:r>
              <a:rPr sz="3200" b="1" u="sng" spc="-2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Математика.1</a:t>
            </a:r>
            <a:r>
              <a:rPr sz="3200" b="1" u="sng" spc="-114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класс.</a:t>
            </a:r>
            <a:endParaRPr sz="3200">
              <a:latin typeface="Times New Roman"/>
              <a:cs typeface="Times New Roman"/>
            </a:endParaRPr>
          </a:p>
          <a:p>
            <a:pPr marL="3132455">
              <a:lnSpc>
                <a:spcPct val="100000"/>
              </a:lnSpc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3200">
              <a:latin typeface="Times New Roman"/>
              <a:cs typeface="Times New Roman"/>
            </a:endParaRPr>
          </a:p>
          <a:p>
            <a:pPr marL="3132455" marR="5080">
              <a:lnSpc>
                <a:spcPct val="100000"/>
              </a:lnSpc>
            </a:pP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2-</a:t>
            </a:r>
            <a:r>
              <a:rPr sz="3200" spc="-50" dirty="0">
                <a:solidFill>
                  <a:srgbClr val="000066"/>
                </a:solidFill>
                <a:latin typeface="Times New Roman"/>
                <a:cs typeface="Times New Roman"/>
              </a:rPr>
              <a:t>х</a:t>
            </a:r>
            <a:endParaRPr sz="3200">
              <a:latin typeface="Times New Roman"/>
              <a:cs typeface="Times New Roman"/>
            </a:endParaRPr>
          </a:p>
          <a:p>
            <a:pPr marL="3132455" marR="29273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частях.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/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Моро</a:t>
            </a:r>
            <a:r>
              <a:rPr sz="3200" spc="-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М.И., </a:t>
            </a:r>
            <a:r>
              <a:rPr sz="3200" spc="-30" dirty="0">
                <a:solidFill>
                  <a:srgbClr val="000066"/>
                </a:solidFill>
                <a:latin typeface="Times New Roman"/>
                <a:cs typeface="Times New Roman"/>
              </a:rPr>
              <a:t>Волкова</a:t>
            </a:r>
            <a:r>
              <a:rPr sz="3200" spc="-1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С.И.,</a:t>
            </a:r>
            <a:endParaRPr sz="3200">
              <a:latin typeface="Times New Roman"/>
              <a:cs typeface="Times New Roman"/>
            </a:endParaRPr>
          </a:p>
          <a:p>
            <a:pPr marL="3132455" marR="21526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Степанова</a:t>
            </a:r>
            <a:r>
              <a:rPr sz="32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С.В.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32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414272"/>
            <a:ext cx="4392295" cy="4075429"/>
            <a:chOff x="179831" y="1414272"/>
            <a:chExt cx="4392295" cy="407542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1414272"/>
              <a:ext cx="2237232" cy="29352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0759" y="2493263"/>
              <a:ext cx="2301240" cy="29961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01896" y="1773935"/>
            <a:ext cx="4462780" cy="4678680"/>
          </a:xfrm>
          <a:custGeom>
            <a:avLst/>
            <a:gdLst/>
            <a:ahLst/>
            <a:cxnLst/>
            <a:rect l="l" t="t" r="r" b="b"/>
            <a:pathLst>
              <a:path w="4462780" h="4678680">
                <a:moveTo>
                  <a:pt x="4462272" y="0"/>
                </a:moveTo>
                <a:lnTo>
                  <a:pt x="0" y="0"/>
                </a:lnTo>
                <a:lnTo>
                  <a:pt x="0" y="4678680"/>
                </a:lnTo>
                <a:lnTo>
                  <a:pt x="4462272" y="4678680"/>
                </a:lnTo>
                <a:lnTo>
                  <a:pt x="4462272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96033" y="149478"/>
            <a:ext cx="7005955" cy="576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4716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400" b="1" spc="-7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endParaRPr sz="2400">
              <a:latin typeface="Times New Roman"/>
              <a:cs typeface="Times New Roman"/>
            </a:endParaRPr>
          </a:p>
          <a:p>
            <a:pPr marR="1368425" algn="ctr">
              <a:lnSpc>
                <a:spcPct val="100000"/>
              </a:lnSpc>
            </a:pP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«Обществознание</a:t>
            </a:r>
            <a:r>
              <a:rPr sz="2400" b="1" spc="-2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и</a:t>
            </a:r>
            <a:r>
              <a:rPr sz="2400" b="1" spc="-3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естествознание</a:t>
            </a:r>
            <a:endParaRPr sz="2400">
              <a:latin typeface="Times New Roman"/>
              <a:cs typeface="Times New Roman"/>
            </a:endParaRPr>
          </a:p>
          <a:p>
            <a:pPr marL="12700" marR="1457960" indent="1298575">
              <a:lnSpc>
                <a:spcPts val="2810"/>
              </a:lnSpc>
              <a:spcBef>
                <a:spcPts val="155"/>
              </a:spcBef>
            </a:pPr>
            <a:r>
              <a:rPr sz="2400" b="1" dirty="0">
                <a:solidFill>
                  <a:srgbClr val="128577"/>
                </a:solidFill>
                <a:latin typeface="Times New Roman"/>
                <a:cs typeface="Times New Roman"/>
              </a:rPr>
              <a:t>(Окружающий</a:t>
            </a:r>
            <a:r>
              <a:rPr sz="2400" b="1" spc="-8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мир)»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400" b="1" u="sng" spc="-5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400" b="1" u="sng" spc="-1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«Окружающий</a:t>
            </a:r>
            <a:r>
              <a:rPr sz="2400" b="1" u="sng" spc="-1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мир»:</a:t>
            </a:r>
            <a:endParaRPr sz="2400">
              <a:latin typeface="Times New Roman"/>
              <a:cs typeface="Times New Roman"/>
            </a:endParaRPr>
          </a:p>
          <a:p>
            <a:pPr marL="3141980" indent="-344805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3141345" algn="l"/>
                <a:tab pos="3141980" algn="l"/>
              </a:tabLst>
            </a:pP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Окружающий</a:t>
            </a:r>
            <a:r>
              <a:rPr sz="3200" b="1" u="sng" spc="-16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мир.</a:t>
            </a:r>
            <a:endParaRPr sz="3200">
              <a:latin typeface="Times New Roman"/>
              <a:cs typeface="Times New Roman"/>
            </a:endParaRPr>
          </a:p>
          <a:p>
            <a:pPr marL="4220845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32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 класс.</a:t>
            </a:r>
            <a:endParaRPr sz="3200">
              <a:latin typeface="Times New Roman"/>
              <a:cs typeface="Times New Roman"/>
            </a:endParaRPr>
          </a:p>
          <a:p>
            <a:pPr marL="320294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3200">
              <a:latin typeface="Times New Roman"/>
              <a:cs typeface="Times New Roman"/>
            </a:endParaRPr>
          </a:p>
          <a:p>
            <a:pPr marL="3141980" marR="5080">
              <a:lnSpc>
                <a:spcPct val="100000"/>
              </a:lnSpc>
              <a:spcBef>
                <a:spcPts val="5"/>
              </a:spcBef>
            </a:pP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32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2-</a:t>
            </a:r>
            <a:r>
              <a:rPr sz="3200" spc="-50" dirty="0">
                <a:solidFill>
                  <a:srgbClr val="000066"/>
                </a:solidFill>
                <a:latin typeface="Times New Roman"/>
                <a:cs typeface="Times New Roman"/>
              </a:rPr>
              <a:t>х</a:t>
            </a:r>
            <a:endParaRPr sz="3200">
              <a:latin typeface="Times New Roman"/>
              <a:cs typeface="Times New Roman"/>
            </a:endParaRPr>
          </a:p>
          <a:p>
            <a:pPr marL="3141980" marR="571500">
              <a:lnSpc>
                <a:spcPct val="100000"/>
              </a:lnSpc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частях.</a:t>
            </a:r>
            <a:r>
              <a:rPr sz="32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/</a:t>
            </a:r>
            <a:r>
              <a:rPr sz="32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Плешаков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А.А.</a:t>
            </a: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32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</a:t>
            </a:r>
            <a:endParaRPr sz="3200">
              <a:latin typeface="Times New Roman"/>
              <a:cs typeface="Times New Roman"/>
            </a:endParaRPr>
          </a:p>
          <a:p>
            <a:pPr marL="314198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04" y="1700783"/>
            <a:ext cx="4105655" cy="3599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01896" y="1484375"/>
            <a:ext cx="4462780" cy="4681855"/>
          </a:xfrm>
          <a:custGeom>
            <a:avLst/>
            <a:gdLst/>
            <a:ahLst/>
            <a:cxnLst/>
            <a:rect l="l" t="t" r="r" b="b"/>
            <a:pathLst>
              <a:path w="4462780" h="4681855">
                <a:moveTo>
                  <a:pt x="4462272" y="0"/>
                </a:moveTo>
                <a:lnTo>
                  <a:pt x="0" y="0"/>
                </a:lnTo>
                <a:lnTo>
                  <a:pt x="0" y="4681728"/>
                </a:lnTo>
                <a:lnTo>
                  <a:pt x="4462272" y="4681728"/>
                </a:lnTo>
                <a:lnTo>
                  <a:pt x="4462272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7062" y="308813"/>
            <a:ext cx="8124825" cy="53193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325755" algn="ctr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800" b="1" spc="-13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r>
              <a:rPr sz="2800" b="1" spc="-13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«Искусство»</a:t>
            </a:r>
            <a:endParaRPr sz="2800">
              <a:latin typeface="Times New Roman"/>
              <a:cs typeface="Times New Roman"/>
            </a:endParaRPr>
          </a:p>
          <a:p>
            <a:pPr marR="331470" algn="ctr">
              <a:lnSpc>
                <a:spcPct val="100000"/>
              </a:lnSpc>
            </a:pP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800" b="1" u="sng" spc="-10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800" b="1" u="sng" spc="-6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«Изобразительное</a:t>
            </a:r>
            <a:r>
              <a:rPr sz="2800" b="1" u="sng" spc="-12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искусство»</a:t>
            </a:r>
            <a:endParaRPr sz="2800">
              <a:latin typeface="Times New Roman"/>
              <a:cs typeface="Times New Roman"/>
            </a:endParaRPr>
          </a:p>
          <a:p>
            <a:pPr marL="5321935" marR="318770" indent="-1012825">
              <a:lnSpc>
                <a:spcPct val="100000"/>
              </a:lnSpc>
              <a:spcBef>
                <a:spcPts val="2685"/>
              </a:spcBef>
              <a:buFont typeface="Arial"/>
              <a:buChar char="•"/>
              <a:tabLst>
                <a:tab pos="4653915" algn="l"/>
                <a:tab pos="4654550" algn="l"/>
              </a:tabLst>
            </a:pP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Изобразительное</a:t>
            </a:r>
            <a:r>
              <a:rPr sz="32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искусство</a:t>
            </a:r>
            <a:endParaRPr sz="3200">
              <a:latin typeface="Times New Roman"/>
              <a:cs typeface="Times New Roman"/>
            </a:endParaRPr>
          </a:p>
          <a:p>
            <a:pPr marL="5541645">
              <a:lnSpc>
                <a:spcPct val="100000"/>
              </a:lnSpc>
              <a:spcBef>
                <a:spcPts val="775"/>
              </a:spcBef>
            </a:pP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00" b="1" u="sng" spc="-1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класс.</a:t>
            </a:r>
            <a:endParaRPr sz="3200">
              <a:latin typeface="Times New Roman"/>
              <a:cs typeface="Times New Roman"/>
            </a:endParaRPr>
          </a:p>
          <a:p>
            <a:pPr marL="432181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3200">
              <a:latin typeface="Times New Roman"/>
              <a:cs typeface="Times New Roman"/>
            </a:endParaRPr>
          </a:p>
          <a:p>
            <a:pPr marL="4260850" marR="5080">
              <a:lnSpc>
                <a:spcPct val="100000"/>
              </a:lnSpc>
            </a:pP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организаций.</a:t>
            </a:r>
            <a:endParaRPr sz="3200">
              <a:latin typeface="Times New Roman"/>
              <a:cs typeface="Times New Roman"/>
            </a:endParaRPr>
          </a:p>
          <a:p>
            <a:pPr marL="4260850" marR="1714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/Неменская</a:t>
            </a:r>
            <a:r>
              <a:rPr sz="32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Л.А.</a:t>
            </a:r>
            <a:r>
              <a:rPr sz="32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32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9" y="1524000"/>
            <a:ext cx="2520695" cy="369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5488" y="1341119"/>
            <a:ext cx="4642485" cy="5111750"/>
          </a:xfrm>
          <a:custGeom>
            <a:avLst/>
            <a:gdLst/>
            <a:ahLst/>
            <a:cxnLst/>
            <a:rect l="l" t="t" r="r" b="b"/>
            <a:pathLst>
              <a:path w="4642484" h="5111750">
                <a:moveTo>
                  <a:pt x="4642104" y="0"/>
                </a:moveTo>
                <a:lnTo>
                  <a:pt x="0" y="0"/>
                </a:lnTo>
                <a:lnTo>
                  <a:pt x="0" y="5111496"/>
                </a:lnTo>
                <a:lnTo>
                  <a:pt x="4642104" y="5111496"/>
                </a:lnTo>
                <a:lnTo>
                  <a:pt x="4642104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0042" y="21412"/>
            <a:ext cx="6986270" cy="47809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2550" marR="1565910" indent="-70485">
              <a:lnSpc>
                <a:spcPct val="100000"/>
              </a:lnSpc>
              <a:spcBef>
                <a:spcPts val="110"/>
              </a:spcBef>
              <a:tabLst>
                <a:tab pos="3681729" algn="l"/>
              </a:tabLst>
            </a:pP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800" b="1" spc="-135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r>
              <a:rPr sz="2800" b="1" spc="-130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«Искусство» 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800" b="1" u="sng" spc="-4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«Музыка»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00">
              <a:latin typeface="Times New Roman"/>
              <a:cs typeface="Times New Roman"/>
            </a:endParaRPr>
          </a:p>
          <a:p>
            <a:pPr marL="2861945" indent="-345440">
              <a:lnSpc>
                <a:spcPct val="100000"/>
              </a:lnSpc>
              <a:buFont typeface="Arial"/>
              <a:buChar char="•"/>
              <a:tabLst>
                <a:tab pos="2861945" algn="l"/>
                <a:tab pos="2862580" algn="l"/>
              </a:tabLst>
            </a:pP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Музыка,</a:t>
            </a:r>
            <a:r>
              <a:rPr sz="3200" b="1" u="sng" spc="-7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00" b="1" u="sng" spc="-7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класс.</a:t>
            </a:r>
            <a:endParaRPr sz="3200">
              <a:latin typeface="Times New Roman"/>
              <a:cs typeface="Times New Roman"/>
            </a:endParaRPr>
          </a:p>
          <a:p>
            <a:pPr marL="2861945">
              <a:lnSpc>
                <a:spcPct val="100000"/>
              </a:lnSpc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3200">
              <a:latin typeface="Times New Roman"/>
              <a:cs typeface="Times New Roman"/>
            </a:endParaRPr>
          </a:p>
          <a:p>
            <a:pPr marL="2861945" marR="5080">
              <a:lnSpc>
                <a:spcPct val="100000"/>
              </a:lnSpc>
              <a:spcBef>
                <a:spcPts val="5"/>
              </a:spcBef>
              <a:tabLst>
                <a:tab pos="3895090" algn="l"/>
              </a:tabLst>
            </a:pP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32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/</a:t>
            </a:r>
            <a:r>
              <a:rPr sz="32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Критская Е.Д.,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	Сергеева</a:t>
            </a:r>
            <a:r>
              <a:rPr sz="3200" spc="-1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Г.П.,</a:t>
            </a:r>
            <a:endParaRPr sz="3200">
              <a:latin typeface="Times New Roman"/>
              <a:cs typeface="Times New Roman"/>
            </a:endParaRPr>
          </a:p>
          <a:p>
            <a:pPr marL="2861945" marR="72580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Шмагина</a:t>
            </a:r>
            <a:r>
              <a:rPr sz="32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55" dirty="0">
                <a:solidFill>
                  <a:srgbClr val="000066"/>
                </a:solidFill>
                <a:latin typeface="Times New Roman"/>
                <a:cs typeface="Times New Roman"/>
              </a:rPr>
              <a:t>Т.С.</a:t>
            </a:r>
            <a:r>
              <a:rPr sz="32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32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124711"/>
            <a:ext cx="2974848" cy="3986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79425" marR="5080" indent="-231775">
              <a:lnSpc>
                <a:spcPts val="3770"/>
              </a:lnSpc>
              <a:spcBef>
                <a:spcPts val="260"/>
              </a:spcBef>
            </a:pPr>
            <a:r>
              <a:rPr sz="3200" dirty="0">
                <a:solidFill>
                  <a:srgbClr val="128577"/>
                </a:solidFill>
              </a:rPr>
              <a:t>Предметная</a:t>
            </a:r>
            <a:r>
              <a:rPr sz="3200" spc="-190" dirty="0">
                <a:solidFill>
                  <a:srgbClr val="128577"/>
                </a:solidFill>
              </a:rPr>
              <a:t> </a:t>
            </a:r>
            <a:r>
              <a:rPr sz="3200" dirty="0">
                <a:solidFill>
                  <a:srgbClr val="128577"/>
                </a:solidFill>
              </a:rPr>
              <a:t>область</a:t>
            </a:r>
            <a:r>
              <a:rPr sz="3200" spc="-200" dirty="0">
                <a:solidFill>
                  <a:srgbClr val="128577"/>
                </a:solidFill>
              </a:rPr>
              <a:t> </a:t>
            </a:r>
            <a:r>
              <a:rPr sz="3200" spc="-10" dirty="0">
                <a:solidFill>
                  <a:srgbClr val="128577"/>
                </a:solidFill>
              </a:rPr>
              <a:t>«Технология» </a:t>
            </a:r>
            <a:r>
              <a:rPr sz="3200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</a:rPr>
              <a:t>Учебный</a:t>
            </a:r>
            <a:r>
              <a:rPr sz="3200" u="sng" spc="-12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</a:rPr>
              <a:t> </a:t>
            </a:r>
            <a:r>
              <a:rPr sz="3200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</a:rPr>
              <a:t>предмет</a:t>
            </a:r>
            <a:r>
              <a:rPr sz="3200" u="sng" spc="-114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</a:rPr>
              <a:t> </a:t>
            </a:r>
            <a:r>
              <a:rPr sz="3200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</a:rPr>
              <a:t>«Технология»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80890" y="1650619"/>
            <a:ext cx="4220845" cy="3430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u="sng" spc="-2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Технология</a:t>
            </a:r>
            <a:r>
              <a:rPr sz="3200" b="1" u="sng" spc="-7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00" b="1" u="sng" spc="-7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класс.</a:t>
            </a:r>
            <a:endParaRPr sz="32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3200">
              <a:latin typeface="Times New Roman"/>
              <a:cs typeface="Times New Roman"/>
            </a:endParaRPr>
          </a:p>
          <a:p>
            <a:pPr marL="356870" marR="5080">
              <a:lnSpc>
                <a:spcPct val="100000"/>
              </a:lnSpc>
            </a:pP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организаций./ Лутцева</a:t>
            </a:r>
            <a:r>
              <a:rPr sz="32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Е.А.,</a:t>
            </a:r>
            <a:r>
              <a:rPr sz="3200" spc="-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Зуева </a:t>
            </a:r>
            <a:r>
              <a:rPr sz="3200" spc="-60" dirty="0">
                <a:solidFill>
                  <a:srgbClr val="000066"/>
                </a:solidFill>
                <a:latin typeface="Times New Roman"/>
                <a:cs typeface="Times New Roman"/>
              </a:rPr>
              <a:t>Т.П.</a:t>
            </a:r>
            <a:r>
              <a:rPr sz="32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</a:t>
            </a:r>
            <a:endParaRPr sz="3200">
              <a:latin typeface="Times New Roman"/>
              <a:cs typeface="Times New Roman"/>
            </a:endParaRPr>
          </a:p>
          <a:p>
            <a:pPr marL="356870">
              <a:lnSpc>
                <a:spcPts val="3775"/>
              </a:lnSpc>
            </a:pP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014" y="422528"/>
            <a:ext cx="281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232" y="1700783"/>
            <a:ext cx="2560320" cy="3383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2440" y="1917192"/>
            <a:ext cx="4612005" cy="4175760"/>
          </a:xfrm>
          <a:custGeom>
            <a:avLst/>
            <a:gdLst/>
            <a:ahLst/>
            <a:cxnLst/>
            <a:rect l="l" t="t" r="r" b="b"/>
            <a:pathLst>
              <a:path w="4612005" h="4175760">
                <a:moveTo>
                  <a:pt x="4611623" y="0"/>
                </a:moveTo>
                <a:lnTo>
                  <a:pt x="0" y="0"/>
                </a:lnTo>
                <a:lnTo>
                  <a:pt x="0" y="4175760"/>
                </a:lnTo>
                <a:lnTo>
                  <a:pt x="4611623" y="4175760"/>
                </a:lnTo>
                <a:lnTo>
                  <a:pt x="4611623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2959" y="194513"/>
            <a:ext cx="7366634" cy="5219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492125" algn="ctr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Предметная</a:t>
            </a:r>
            <a:r>
              <a:rPr sz="2800" b="1" spc="-114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область</a:t>
            </a:r>
            <a:endParaRPr sz="2800">
              <a:latin typeface="Times New Roman"/>
              <a:cs typeface="Times New Roman"/>
            </a:endParaRPr>
          </a:p>
          <a:p>
            <a:pPr marR="492125" algn="ctr">
              <a:lnSpc>
                <a:spcPts val="3325"/>
              </a:lnSpc>
            </a:pPr>
            <a:r>
              <a:rPr sz="2800" b="1" dirty="0">
                <a:solidFill>
                  <a:srgbClr val="128577"/>
                </a:solidFill>
                <a:latin typeface="Times New Roman"/>
                <a:cs typeface="Times New Roman"/>
              </a:rPr>
              <a:t>«Физическая</a:t>
            </a:r>
            <a:r>
              <a:rPr sz="2800" b="1" spc="-114" dirty="0">
                <a:solidFill>
                  <a:srgbClr val="128577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28577"/>
                </a:solidFill>
                <a:latin typeface="Times New Roman"/>
                <a:cs typeface="Times New Roman"/>
              </a:rPr>
              <a:t>культура»</a:t>
            </a:r>
            <a:endParaRPr sz="2800">
              <a:latin typeface="Times New Roman"/>
              <a:cs typeface="Times New Roman"/>
            </a:endParaRPr>
          </a:p>
          <a:p>
            <a:pPr marR="490220" algn="ctr">
              <a:lnSpc>
                <a:spcPts val="3325"/>
              </a:lnSpc>
            </a:pP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Учебный</a:t>
            </a:r>
            <a:r>
              <a:rPr sz="2800" b="1" u="sng" spc="-95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предмет</a:t>
            </a:r>
            <a:r>
              <a:rPr sz="2800" b="1" u="sng" spc="-5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«Физическая</a:t>
            </a:r>
            <a:r>
              <a:rPr sz="2800" b="1" u="sng" spc="-10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solidFill>
                  <a:srgbClr val="128577"/>
                </a:solidFill>
                <a:uFill>
                  <a:solidFill>
                    <a:srgbClr val="128577"/>
                  </a:solidFill>
                </a:uFill>
                <a:latin typeface="Times New Roman"/>
                <a:cs typeface="Times New Roman"/>
              </a:rPr>
              <a:t>культура»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imes New Roman"/>
              <a:cs typeface="Times New Roman"/>
            </a:endParaRPr>
          </a:p>
          <a:p>
            <a:pPr marL="3496945" indent="-344805">
              <a:lnSpc>
                <a:spcPct val="100000"/>
              </a:lnSpc>
              <a:buFont typeface="Arial"/>
              <a:buChar char="•"/>
              <a:tabLst>
                <a:tab pos="3496945" algn="l"/>
                <a:tab pos="3497579" algn="l"/>
              </a:tabLst>
            </a:pPr>
            <a:r>
              <a:rPr sz="2800" b="1" u="sng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Физическая</a:t>
            </a:r>
            <a:r>
              <a:rPr sz="2800" b="1" u="sng" spc="-10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культура.</a:t>
            </a:r>
            <a:endParaRPr sz="2800">
              <a:latin typeface="Times New Roman"/>
              <a:cs typeface="Times New Roman"/>
            </a:endParaRPr>
          </a:p>
          <a:p>
            <a:pPr marL="3496945" marR="5080" indent="1079500">
              <a:lnSpc>
                <a:spcPct val="100000"/>
              </a:lnSpc>
              <a:spcBef>
                <a:spcPts val="755"/>
              </a:spcBef>
            </a:pPr>
            <a:r>
              <a:rPr sz="3200" b="1" u="sng" spc="-2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1-</a:t>
            </a:r>
            <a:r>
              <a:rPr sz="3200" b="1" u="sng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Times New Roman"/>
                <a:cs typeface="Times New Roman"/>
              </a:rPr>
              <a:t>4класс</a:t>
            </a:r>
            <a:r>
              <a:rPr sz="32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Учебник</a:t>
            </a:r>
            <a:r>
              <a:rPr sz="32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 </a:t>
            </a: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общеобразовательных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организаций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./</a:t>
            </a:r>
            <a:r>
              <a:rPr sz="32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Лях</a:t>
            </a:r>
            <a:endParaRPr sz="3200">
              <a:latin typeface="Times New Roman"/>
              <a:cs typeface="Times New Roman"/>
            </a:endParaRPr>
          </a:p>
          <a:p>
            <a:pPr marL="3496945">
              <a:lnSpc>
                <a:spcPct val="100000"/>
              </a:lnSpc>
              <a:spcBef>
                <a:spcPts val="5"/>
              </a:spcBef>
              <a:tabLst>
                <a:tab pos="4469765" algn="l"/>
              </a:tabLst>
            </a:pPr>
            <a:r>
              <a:rPr sz="3200" spc="-20" dirty="0">
                <a:solidFill>
                  <a:srgbClr val="000066"/>
                </a:solidFill>
                <a:latin typeface="Times New Roman"/>
                <a:cs typeface="Times New Roman"/>
              </a:rPr>
              <a:t>В.И.</a:t>
            </a:r>
            <a:r>
              <a:rPr sz="3200" dirty="0">
                <a:solidFill>
                  <a:srgbClr val="000066"/>
                </a:solidFill>
                <a:latin typeface="Times New Roman"/>
                <a:cs typeface="Times New Roman"/>
              </a:rPr>
              <a:t>	–</a:t>
            </a:r>
            <a:r>
              <a:rPr sz="32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66"/>
                </a:solidFill>
                <a:latin typeface="Times New Roman"/>
                <a:cs typeface="Times New Roman"/>
              </a:rPr>
              <a:t>М.:</a:t>
            </a:r>
            <a:endParaRPr sz="3200">
              <a:latin typeface="Times New Roman"/>
              <a:cs typeface="Times New Roman"/>
            </a:endParaRPr>
          </a:p>
          <a:p>
            <a:pPr marL="3496945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Просвещение.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975" y="1761744"/>
            <a:ext cx="2520696" cy="3480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7454" y="508762"/>
            <a:ext cx="5834380" cy="25526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3329"/>
              </a:lnSpc>
              <a:spcBef>
                <a:spcPts val="105"/>
              </a:spcBef>
            </a:pPr>
            <a:r>
              <a:rPr lang="ru-RU" sz="4800" b="0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  <a:t/>
            </a:r>
            <a:br>
              <a:rPr lang="ru-RU" sz="4800" b="0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</a:br>
            <a:r>
              <a:rPr lang="ru-RU" sz="4800" b="0" spc="-20" dirty="0">
                <a:solidFill>
                  <a:srgbClr val="000066"/>
                </a:solidFill>
              </a:rPr>
              <a:t/>
            </a:r>
            <a:br>
              <a:rPr lang="ru-RU" sz="4800" b="0" spc="-20" dirty="0">
                <a:solidFill>
                  <a:srgbClr val="000066"/>
                </a:solidFill>
              </a:rPr>
            </a:br>
            <a:r>
              <a:rPr lang="ru-RU" sz="4800" b="0" spc="-20" dirty="0" smtClean="0">
                <a:solidFill>
                  <a:srgbClr val="000066"/>
                </a:solidFill>
              </a:rPr>
              <a:t/>
            </a:r>
            <a:br>
              <a:rPr lang="ru-RU" sz="4800" b="0" spc="-20" dirty="0" smtClean="0">
                <a:solidFill>
                  <a:srgbClr val="000066"/>
                </a:solidFill>
              </a:rPr>
            </a:br>
            <a:r>
              <a:rPr lang="ru-RU" sz="4800" b="0" spc="-20" dirty="0">
                <a:solidFill>
                  <a:srgbClr val="000066"/>
                </a:solidFill>
              </a:rPr>
              <a:t/>
            </a:r>
            <a:br>
              <a:rPr lang="ru-RU" sz="4800" b="0" spc="-20" dirty="0">
                <a:solidFill>
                  <a:srgbClr val="000066"/>
                </a:solidFill>
              </a:rPr>
            </a:br>
            <a:r>
              <a:rPr sz="4800" b="0" spc="-2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Рекомендации</a:t>
            </a:r>
            <a:r>
              <a:rPr sz="4800" b="0" spc="-6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48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педагог</a:t>
            </a:r>
            <a:r>
              <a:rPr lang="ru-RU" sz="48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ов</a:t>
            </a:r>
            <a:r>
              <a:rPr sz="4800" b="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-</a:t>
            </a:r>
            <a:r>
              <a:rPr sz="48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психолог</a:t>
            </a:r>
            <a:r>
              <a:rPr lang="ru-RU" sz="48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ов</a:t>
            </a:r>
            <a:endParaRPr sz="4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965" y="381380"/>
            <a:ext cx="8317230" cy="574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Последний</a:t>
            </a:r>
            <a:r>
              <a:rPr sz="2400" spc="-7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год</a:t>
            </a:r>
            <a:r>
              <a:rPr sz="2400" spc="-1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перед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поступлением</a:t>
            </a:r>
            <a:r>
              <a:rPr sz="2400" spc="-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ребенка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в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школу</a:t>
            </a:r>
            <a:r>
              <a:rPr sz="2400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приносит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много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тревог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его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родителям.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За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этот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достаточно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долгий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566D"/>
                </a:solidFill>
                <a:latin typeface="Times New Roman"/>
                <a:cs typeface="Times New Roman"/>
              </a:rPr>
              <a:t>срок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некоторые</a:t>
            </a:r>
            <a:r>
              <a:rPr sz="2400" spc="-7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мамы</a:t>
            </a:r>
            <a:r>
              <a:rPr sz="2400" spc="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и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папы</a:t>
            </a:r>
            <a:r>
              <a:rPr sz="2400" spc="-3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пытаются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изучить</a:t>
            </a:r>
            <a:r>
              <a:rPr sz="2400" spc="2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со</a:t>
            </a:r>
            <a:r>
              <a:rPr sz="2400" spc="-3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своим</a:t>
            </a:r>
            <a:r>
              <a:rPr sz="2400" spc="-1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сыном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или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дочерью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программу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первого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класса.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Однако</a:t>
            </a:r>
            <a:r>
              <a:rPr sz="2400" spc="-8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делать</a:t>
            </a:r>
            <a:r>
              <a:rPr sz="2400" spc="-3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подобное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ни</a:t>
            </a:r>
            <a:r>
              <a:rPr sz="2400" spc="-8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к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чему.</a:t>
            </a:r>
            <a:r>
              <a:rPr sz="2400" spc="2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Лучше</a:t>
            </a:r>
            <a:r>
              <a:rPr sz="2400" b="1" spc="-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убедиться</a:t>
            </a:r>
            <a:r>
              <a:rPr sz="2400" b="1" spc="-10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в</a:t>
            </a:r>
            <a:r>
              <a:rPr sz="2400" b="1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том,</a:t>
            </a:r>
            <a:r>
              <a:rPr sz="2400" b="1" spc="-8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что</a:t>
            </a:r>
            <a:r>
              <a:rPr sz="2400" b="1" spc="-8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ребенок</a:t>
            </a:r>
            <a:r>
              <a:rPr sz="2400" b="1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566D"/>
                </a:solidFill>
                <a:latin typeface="Times New Roman"/>
                <a:cs typeface="Times New Roman"/>
              </a:rPr>
              <a:t>обладает достаточной</a:t>
            </a:r>
            <a:r>
              <a:rPr sz="2400" b="1" spc="-9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2400" b="1" spc="-3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зрелостью</a:t>
            </a:r>
            <a:r>
              <a:rPr sz="2400" b="1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для</a:t>
            </a:r>
            <a:r>
              <a:rPr sz="2400" b="1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обучения</a:t>
            </a:r>
            <a:r>
              <a:rPr sz="2400" b="1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566D"/>
                </a:solidFill>
                <a:latin typeface="Times New Roman"/>
                <a:cs typeface="Times New Roman"/>
              </a:rPr>
              <a:t>в </a:t>
            </a:r>
            <a:r>
              <a:rPr sz="2400" b="1" spc="-10" dirty="0">
                <a:solidFill>
                  <a:srgbClr val="00566D"/>
                </a:solidFill>
                <a:latin typeface="Times New Roman"/>
                <a:cs typeface="Times New Roman"/>
              </a:rPr>
              <a:t>школе.</a:t>
            </a:r>
            <a:endParaRPr sz="24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1785"/>
              </a:spcBef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Во</a:t>
            </a:r>
            <a:r>
              <a:rPr sz="24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сколько</a:t>
            </a:r>
            <a:r>
              <a:rPr sz="24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лет</a:t>
            </a:r>
            <a:r>
              <a:rPr sz="2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можно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привести</a:t>
            </a:r>
            <a:r>
              <a:rPr sz="2400" b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ребенка</a:t>
            </a:r>
            <a:r>
              <a:rPr sz="24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24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школу?</a:t>
            </a:r>
            <a:endParaRPr sz="2400">
              <a:latin typeface="Times New Roman"/>
              <a:cs typeface="Times New Roman"/>
            </a:endParaRPr>
          </a:p>
          <a:p>
            <a:pPr marL="83820" marR="708660">
              <a:lnSpc>
                <a:spcPct val="100000"/>
              </a:lnSpc>
            </a:pP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Если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на</a:t>
            </a:r>
            <a:r>
              <a:rPr sz="2400" spc="-7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1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сентября</a:t>
            </a:r>
            <a:r>
              <a:rPr sz="2400" spc="-8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текущего года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вашему</a:t>
            </a:r>
            <a:r>
              <a:rPr sz="2400" spc="-1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ребенку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исполнилось</a:t>
            </a:r>
            <a:r>
              <a:rPr sz="2400" spc="-6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не</a:t>
            </a:r>
            <a:r>
              <a:rPr sz="2400" spc="-3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менее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шести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</a:t>
            </a:r>
            <a:r>
              <a:rPr sz="2400" spc="-3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половиной</a:t>
            </a:r>
            <a:r>
              <a:rPr sz="2400" spc="-4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566D"/>
                </a:solidFill>
                <a:latin typeface="Times New Roman"/>
                <a:cs typeface="Times New Roman"/>
              </a:rPr>
              <a:t>лет,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а</a:t>
            </a:r>
            <a:r>
              <a:rPr sz="2400" spc="-3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лучше</a:t>
            </a:r>
            <a:r>
              <a:rPr sz="2400" spc="10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—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семь.</a:t>
            </a:r>
            <a:r>
              <a:rPr sz="2400" spc="-3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Именно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к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этому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возрасту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почти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окончательно</a:t>
            </a:r>
            <a:endParaRPr sz="24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формируется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кисть</a:t>
            </a:r>
            <a:r>
              <a:rPr sz="2400" spc="-7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руки,</a:t>
            </a:r>
            <a:r>
              <a:rPr sz="2400" spc="-2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что</a:t>
            </a:r>
            <a:r>
              <a:rPr sz="2400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важно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для</a:t>
            </a:r>
            <a:r>
              <a:rPr sz="2400" spc="-6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письма.</a:t>
            </a:r>
            <a:r>
              <a:rPr sz="2400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Кроме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того,</a:t>
            </a:r>
            <a:r>
              <a:rPr sz="2400" spc="-5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в</a:t>
            </a:r>
            <a:endParaRPr sz="2400">
              <a:latin typeface="Times New Roman"/>
              <a:cs typeface="Times New Roman"/>
            </a:endParaRPr>
          </a:p>
          <a:p>
            <a:pPr marL="83820" marR="1334135" algn="just">
              <a:lnSpc>
                <a:spcPct val="100000"/>
              </a:lnSpc>
            </a:pP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шесть</a:t>
            </a:r>
            <a:r>
              <a:rPr sz="2400" spc="-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с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половиной</a:t>
            </a:r>
            <a:r>
              <a:rPr sz="2400" spc="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— семь</a:t>
            </a:r>
            <a:r>
              <a:rPr sz="2400" spc="2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лет у детей</a:t>
            </a:r>
            <a:r>
              <a:rPr sz="2400" spc="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складывается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понятийный</a:t>
            </a:r>
            <a:r>
              <a:rPr sz="2400" spc="-9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566D"/>
                </a:solidFill>
                <a:latin typeface="Times New Roman"/>
                <a:cs typeface="Times New Roman"/>
              </a:rPr>
              <a:t>аппарат,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566D"/>
                </a:solidFill>
                <a:latin typeface="Times New Roman"/>
                <a:cs typeface="Times New Roman"/>
              </a:rPr>
              <a:t>необходимый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для</a:t>
            </a:r>
            <a:r>
              <a:rPr sz="2400" spc="-7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заучивания</a:t>
            </a:r>
            <a:r>
              <a:rPr sz="2400" spc="1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566D"/>
                </a:solidFill>
                <a:latin typeface="Times New Roman"/>
                <a:cs typeface="Times New Roman"/>
              </a:rPr>
              <a:t>и </a:t>
            </a:r>
            <a:r>
              <a:rPr sz="2400" dirty="0">
                <a:solidFill>
                  <a:srgbClr val="00566D"/>
                </a:solidFill>
                <a:latin typeface="Times New Roman"/>
                <a:cs typeface="Times New Roman"/>
              </a:rPr>
              <a:t>понимания</a:t>
            </a:r>
            <a:r>
              <a:rPr sz="2400" spc="-4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566D"/>
                </a:solidFill>
                <a:latin typeface="Times New Roman"/>
                <a:cs typeface="Times New Roman"/>
              </a:rPr>
              <a:t>правил.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868" y="309448"/>
            <a:ext cx="7834630" cy="551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</a:t>
            </a:r>
            <a:r>
              <a:rPr sz="2400" b="1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соответствии</a:t>
            </a:r>
            <a:r>
              <a:rPr sz="2400" b="1" spc="-6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</a:t>
            </a:r>
            <a:r>
              <a:rPr sz="2400" b="1" spc="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программой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A40020"/>
                </a:solidFill>
                <a:latin typeface="Times New Roman"/>
                <a:cs typeface="Times New Roman"/>
              </a:rPr>
              <a:t>подготовительной</a:t>
            </a:r>
            <a:r>
              <a:rPr sz="2400" b="1" spc="-4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группы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детского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сада</a:t>
            </a:r>
            <a:r>
              <a:rPr sz="2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при</a:t>
            </a:r>
            <a:r>
              <a:rPr sz="2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записи</a:t>
            </a:r>
            <a:r>
              <a:rPr sz="2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</a:t>
            </a:r>
            <a:r>
              <a:rPr sz="2400" b="1" spc="1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1</a:t>
            </a:r>
            <a:r>
              <a:rPr sz="2400" b="1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класс</a:t>
            </a:r>
            <a:r>
              <a:rPr sz="2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ваш</a:t>
            </a:r>
            <a:r>
              <a:rPr sz="2400" b="1" spc="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ребенок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должен: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Знать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свое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имя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фамилию,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адрес, имена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членом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семьи.</a:t>
            </a:r>
            <a:endParaRPr sz="2400">
              <a:latin typeface="Times New Roman"/>
              <a:cs typeface="Times New Roman"/>
            </a:endParaRPr>
          </a:p>
          <a:p>
            <a:pPr marL="12700" marR="14351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Знать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времена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года,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названия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месяцев,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дней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недели,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уметь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различать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цвета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пересчитывать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группы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пределах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10.</a:t>
            </a:r>
            <a:endParaRPr sz="24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SzPct val="95833"/>
              <a:buFont typeface="Arial"/>
              <a:buChar char="•"/>
              <a:tabLst>
                <a:tab pos="195580" algn="l"/>
              </a:tabLst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увеличивать</a:t>
            </a:r>
            <a:r>
              <a:rPr sz="2400" spc="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или</a:t>
            </a:r>
            <a:r>
              <a:rPr sz="24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уменьшать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группу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24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12700" marR="1537335">
              <a:lnSpc>
                <a:spcPct val="100000"/>
              </a:lnSpc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заданное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количество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(решение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задач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группами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предметов),</a:t>
            </a:r>
            <a:r>
              <a:rPr sz="2400" spc="-1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уравнивать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множество</a:t>
            </a:r>
            <a:r>
              <a:rPr sz="24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предметов,</a:t>
            </a:r>
            <a:endParaRPr sz="2400">
              <a:latin typeface="Times New Roman"/>
              <a:cs typeface="Times New Roman"/>
            </a:endParaRPr>
          </a:p>
          <a:p>
            <a:pPr marL="12700" marR="411480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  <a:tab pos="5296535" algn="l"/>
              </a:tabLst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сравнивать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группы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	больше,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меньше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или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равно</a:t>
            </a:r>
            <a:endParaRPr sz="2400">
              <a:latin typeface="Times New Roman"/>
              <a:cs typeface="Times New Roman"/>
            </a:endParaRPr>
          </a:p>
          <a:p>
            <a:pPr marL="12700" marR="15621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объединять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предметы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группы: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мебель,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транспорт,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одежда,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обувь,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растения,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животные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т.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д.</a:t>
            </a:r>
            <a:endParaRPr sz="2400">
              <a:latin typeface="Times New Roman"/>
              <a:cs typeface="Times New Roman"/>
            </a:endParaRPr>
          </a:p>
          <a:p>
            <a:pPr marL="12700" marR="136525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находить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группе</a:t>
            </a:r>
            <a:r>
              <a:rPr sz="2400" spc="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лишний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—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например,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из</a:t>
            </a:r>
            <a:r>
              <a:rPr sz="2400" spc="-1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группы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«Одежда»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убрать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цветок.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642" y="381380"/>
            <a:ext cx="8004809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Важнейшими</a:t>
            </a:r>
            <a:r>
              <a:rPr sz="2400" b="1" spc="-3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показателями</a:t>
            </a:r>
            <a:r>
              <a:rPr sz="2400" b="1" spc="-6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уровня</a:t>
            </a:r>
            <a:r>
              <a:rPr sz="2400" b="1" spc="-9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566D"/>
                </a:solidFill>
                <a:latin typeface="Times New Roman"/>
                <a:cs typeface="Times New Roman"/>
              </a:rPr>
              <a:t>подготовки</a:t>
            </a:r>
            <a:r>
              <a:rPr sz="2400" b="1" spc="-10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ребенка</a:t>
            </a:r>
            <a:r>
              <a:rPr sz="2400" b="1" spc="-8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566D"/>
                </a:solidFill>
                <a:latin typeface="Times New Roman"/>
                <a:cs typeface="Times New Roman"/>
              </a:rPr>
              <a:t>к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школе</a:t>
            </a:r>
            <a:r>
              <a:rPr sz="2400" b="1" spc="-70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566D"/>
                </a:solidFill>
                <a:latin typeface="Times New Roman"/>
                <a:cs typeface="Times New Roman"/>
              </a:rPr>
              <a:t>являются</a:t>
            </a:r>
            <a:r>
              <a:rPr sz="2400" b="1" spc="-75" dirty="0">
                <a:solidFill>
                  <a:srgbClr val="00566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хорошо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развитые</a:t>
            </a:r>
            <a:r>
              <a:rPr sz="2400" b="1" spc="-12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речь,</a:t>
            </a:r>
            <a:r>
              <a:rPr sz="2400" b="1" spc="-6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восприятие,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память,</a:t>
            </a:r>
            <a:r>
              <a:rPr sz="2400" b="1" spc="-4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воображение,</a:t>
            </a:r>
            <a:r>
              <a:rPr sz="2400" b="1" spc="4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A40020"/>
                </a:solidFill>
                <a:latin typeface="Times New Roman"/>
                <a:cs typeface="Times New Roman"/>
              </a:rPr>
              <a:t>наглядно-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образное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мышление: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умение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элементарно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рассуждать;</a:t>
            </a:r>
            <a:endParaRPr sz="2400">
              <a:latin typeface="Times New Roman"/>
              <a:cs typeface="Times New Roman"/>
            </a:endParaRPr>
          </a:p>
          <a:p>
            <a:pPr marL="12700" marR="554990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выделять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существенные</a:t>
            </a:r>
            <a:r>
              <a:rPr sz="2400" spc="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признаки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явлений,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доступные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пониманию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ребенка;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сравнивать</a:t>
            </a:r>
            <a:r>
              <a:rPr sz="24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предметы;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находить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различия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сходство;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выделять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целое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его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часть;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группировать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предметы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определенным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признакам;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делать</a:t>
            </a:r>
            <a:r>
              <a:rPr sz="2400" spc="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простейшие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выводы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обобщения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др.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4767" y="4428744"/>
            <a:ext cx="2618232" cy="1962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544" y="592277"/>
            <a:ext cx="6857365" cy="25888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r>
              <a:rPr sz="28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развития</a:t>
            </a:r>
            <a:r>
              <a:rPr sz="28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памяти,</a:t>
            </a:r>
            <a:r>
              <a:rPr sz="28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внимания</a:t>
            </a:r>
            <a:r>
              <a:rPr sz="28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и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мышления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лучший</a:t>
            </a:r>
            <a:r>
              <a:rPr sz="28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способ</a:t>
            </a:r>
            <a:r>
              <a:rPr sz="28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их</a:t>
            </a:r>
            <a:r>
              <a:rPr sz="28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тренировать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8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игра</a:t>
            </a:r>
            <a:r>
              <a:rPr sz="2800" spc="-10" dirty="0">
                <a:solidFill>
                  <a:srgbClr val="A4002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274955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Следует</a:t>
            </a:r>
            <a:r>
              <a:rPr sz="28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так</a:t>
            </a:r>
            <a:r>
              <a:rPr sz="28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же</a:t>
            </a:r>
            <a:r>
              <a:rPr sz="28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подготовить</a:t>
            </a:r>
            <a:r>
              <a:rPr sz="2800" spc="-1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руку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  <a:r>
              <a:rPr sz="2800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60" dirty="0">
                <a:solidFill>
                  <a:srgbClr val="000066"/>
                </a:solidFill>
                <a:latin typeface="Times New Roman"/>
                <a:cs typeface="Times New Roman"/>
              </a:rPr>
              <a:t>к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письму</a:t>
            </a:r>
            <a:r>
              <a:rPr sz="28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(игры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8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упражнения</a:t>
            </a:r>
            <a:r>
              <a:rPr sz="28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развитию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мелкой</a:t>
            </a:r>
            <a:r>
              <a:rPr sz="28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моторики</a:t>
            </a:r>
            <a:r>
              <a:rPr sz="28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-</a:t>
            </a:r>
            <a:r>
              <a:rPr sz="28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лепка,</a:t>
            </a:r>
            <a:r>
              <a:rPr sz="28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рисование,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поделки,</a:t>
            </a:r>
            <a:r>
              <a:rPr sz="2800" spc="-1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конструирование</a:t>
            </a:r>
            <a:r>
              <a:rPr sz="2800" spc="-1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8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50" dirty="0">
                <a:solidFill>
                  <a:srgbClr val="000066"/>
                </a:solidFill>
                <a:latin typeface="Times New Roman"/>
                <a:cs typeface="Times New Roman"/>
              </a:rPr>
              <a:t>т.</a:t>
            </a:r>
            <a:r>
              <a:rPr sz="28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000066"/>
                </a:solidFill>
                <a:latin typeface="Times New Roman"/>
                <a:cs typeface="Times New Roman"/>
              </a:rPr>
              <a:t>д.)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8591" y="3855720"/>
            <a:ext cx="2862071" cy="2791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544" y="595325"/>
            <a:ext cx="7836534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</a:t>
            </a:r>
            <a:r>
              <a:rPr sz="2400" b="1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соответствии</a:t>
            </a:r>
            <a:r>
              <a:rPr sz="2400" b="1" spc="-6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</a:t>
            </a:r>
            <a:r>
              <a:rPr sz="2400" b="1" spc="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программой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A40020"/>
                </a:solidFill>
                <a:latin typeface="Times New Roman"/>
                <a:cs typeface="Times New Roman"/>
              </a:rPr>
              <a:t>подготовительной</a:t>
            </a:r>
            <a:r>
              <a:rPr sz="2400" b="1" spc="-4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группы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детского</a:t>
            </a:r>
            <a:r>
              <a:rPr sz="2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сада</a:t>
            </a:r>
            <a:r>
              <a:rPr sz="2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при</a:t>
            </a:r>
            <a:r>
              <a:rPr sz="2400" b="1" spc="-3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записи</a:t>
            </a:r>
            <a:r>
              <a:rPr sz="2400" b="1" spc="-3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 1</a:t>
            </a:r>
            <a:r>
              <a:rPr sz="2400" b="1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класс</a:t>
            </a:r>
            <a:r>
              <a:rPr sz="2400" b="1" spc="-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ваш</a:t>
            </a:r>
            <a:r>
              <a:rPr sz="2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ребенок</a:t>
            </a:r>
            <a:r>
              <a:rPr sz="2400" b="1" spc="-3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должен: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высказывать свое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мнение,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построив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законченное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предложение.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Иметь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элементарные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представления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окружающем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мире: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профессиях,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предметах</a:t>
            </a:r>
            <a:r>
              <a:rPr sz="2400" spc="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живой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неживой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природы,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о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правилах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поведения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общественных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местах</a:t>
            </a:r>
            <a:endParaRPr sz="2400">
              <a:latin typeface="Times New Roman"/>
              <a:cs typeface="Times New Roman"/>
            </a:endParaRPr>
          </a:p>
          <a:p>
            <a:pPr marL="12700" marR="635635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  <a:tab pos="5640705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Иметь</a:t>
            </a:r>
            <a:r>
              <a:rPr sz="2400" spc="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пространственные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представления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	право,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лево,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вверх,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вниз,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пол,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над,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из-за,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из-под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чего-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либо.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"/>
              </a:spcBef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Уметь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культурно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общаться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</a:t>
            </a:r>
            <a:r>
              <a:rPr sz="24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другими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детьми.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buSzPct val="95833"/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Слушать</a:t>
            </a:r>
            <a:r>
              <a:rPr sz="2400" spc="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старших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выполнять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их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распоряжения.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5208" y="4355591"/>
            <a:ext cx="2987040" cy="200558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544" y="378332"/>
            <a:ext cx="7420609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spc="-10" dirty="0"/>
              <a:t>Обязательно</a:t>
            </a:r>
            <a:r>
              <a:rPr sz="2800" spc="-114" dirty="0"/>
              <a:t> </a:t>
            </a:r>
            <a:r>
              <a:rPr sz="2800" dirty="0"/>
              <a:t>ли</a:t>
            </a:r>
            <a:r>
              <a:rPr sz="2800" spc="-60" dirty="0"/>
              <a:t> </a:t>
            </a:r>
            <a:r>
              <a:rPr sz="2800" dirty="0"/>
              <a:t>ребенок</a:t>
            </a:r>
            <a:r>
              <a:rPr sz="2800" spc="-85" dirty="0"/>
              <a:t> </a:t>
            </a:r>
            <a:r>
              <a:rPr sz="2800" dirty="0"/>
              <a:t>должен</a:t>
            </a:r>
            <a:r>
              <a:rPr sz="2800" spc="-60" dirty="0"/>
              <a:t> </a:t>
            </a:r>
            <a:r>
              <a:rPr sz="2800" dirty="0"/>
              <a:t>уметь</a:t>
            </a:r>
            <a:r>
              <a:rPr sz="2800" spc="-95" dirty="0"/>
              <a:t> </a:t>
            </a:r>
            <a:r>
              <a:rPr sz="2800" spc="-10" dirty="0"/>
              <a:t>читать </a:t>
            </a:r>
            <a:r>
              <a:rPr sz="2800" dirty="0"/>
              <a:t>и</a:t>
            </a:r>
            <a:r>
              <a:rPr sz="2800" spc="-25" dirty="0"/>
              <a:t> </a:t>
            </a:r>
            <a:r>
              <a:rPr sz="2800" dirty="0"/>
              <a:t>писать</a:t>
            </a:r>
            <a:r>
              <a:rPr sz="2800" spc="-40" dirty="0"/>
              <a:t> </a:t>
            </a:r>
            <a:r>
              <a:rPr sz="2800" dirty="0"/>
              <a:t>к</a:t>
            </a:r>
            <a:r>
              <a:rPr sz="2800" spc="-25" dirty="0"/>
              <a:t> </a:t>
            </a:r>
            <a:r>
              <a:rPr sz="2800" dirty="0"/>
              <a:t>1</a:t>
            </a:r>
            <a:r>
              <a:rPr sz="2800" spc="-10" dirty="0"/>
              <a:t> классу?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50544" y="1601215"/>
            <a:ext cx="7338059" cy="295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Нет,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обязательно.</a:t>
            </a:r>
            <a:r>
              <a:rPr sz="24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Умение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складывать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из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слогов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слова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еще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является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умением</a:t>
            </a:r>
            <a:r>
              <a:rPr sz="2400" spc="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читать.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Многие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дети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трудом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осваивают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эту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сложную</a:t>
            </a:r>
            <a:r>
              <a:rPr sz="2400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мыслительную</a:t>
            </a:r>
            <a:r>
              <a:rPr sz="2400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операцию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—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не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стоит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их</a:t>
            </a:r>
            <a:r>
              <a:rPr sz="2400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подгонять!</a:t>
            </a:r>
            <a:endParaRPr sz="2400">
              <a:latin typeface="Times New Roman"/>
              <a:cs typeface="Times New Roman"/>
            </a:endParaRPr>
          </a:p>
          <a:p>
            <a:pPr marL="12700" marR="215900">
              <a:lnSpc>
                <a:spcPct val="100000"/>
              </a:lnSpc>
              <a:spcBef>
                <a:spcPts val="5"/>
              </a:spcBef>
              <a:tabLst>
                <a:tab pos="3384550" algn="l"/>
              </a:tabLst>
            </a:pP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Навык</a:t>
            </a:r>
            <a:r>
              <a:rPr sz="2400" spc="-3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чтения</a:t>
            </a:r>
            <a:r>
              <a:rPr sz="2400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400" spc="-4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письма</a:t>
            </a:r>
            <a:r>
              <a:rPr sz="24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должен</a:t>
            </a:r>
            <a:r>
              <a:rPr sz="2400" spc="-6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формироваться</a:t>
            </a:r>
            <a:r>
              <a:rPr sz="2400" spc="-3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CC0000"/>
                </a:solidFill>
                <a:latin typeface="Times New Roman"/>
                <a:cs typeface="Times New Roman"/>
              </a:rPr>
              <a:t>по 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специальным</a:t>
            </a:r>
            <a:r>
              <a:rPr sz="2400" spc="-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CC0000"/>
                </a:solidFill>
                <a:latin typeface="Times New Roman"/>
                <a:cs typeface="Times New Roman"/>
              </a:rPr>
              <a:t>методикам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	в</a:t>
            </a:r>
            <a:r>
              <a:rPr sz="2400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CC0000"/>
                </a:solidFill>
                <a:latin typeface="Times New Roman"/>
                <a:cs typeface="Times New Roman"/>
              </a:rPr>
              <a:t>школе.</a:t>
            </a:r>
            <a:r>
              <a:rPr sz="2400" spc="-5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результате</a:t>
            </a:r>
            <a:r>
              <a:rPr sz="2400" spc="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такого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обучения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детей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складываются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представления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речи,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звуках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буквах.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8232" y="3572255"/>
            <a:ext cx="2148840" cy="292912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1868" y="818769"/>
            <a:ext cx="6447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Чем</a:t>
            </a:r>
            <a:r>
              <a:rPr sz="2400" spc="-25" dirty="0"/>
              <a:t> </a:t>
            </a:r>
            <a:r>
              <a:rPr sz="2400" dirty="0"/>
              <a:t>стоит</a:t>
            </a:r>
            <a:r>
              <a:rPr sz="2400" spc="-60" dirty="0"/>
              <a:t> </a:t>
            </a:r>
            <a:r>
              <a:rPr sz="2400" dirty="0"/>
              <a:t>заняться</a:t>
            </a:r>
            <a:r>
              <a:rPr sz="2400" spc="-55" dirty="0"/>
              <a:t> </a:t>
            </a:r>
            <a:r>
              <a:rPr sz="2400" dirty="0"/>
              <a:t>с</a:t>
            </a:r>
            <a:r>
              <a:rPr sz="2400" spc="-20" dirty="0"/>
              <a:t> </a:t>
            </a:r>
            <a:r>
              <a:rPr sz="2400" dirty="0"/>
              <a:t>ребенком</a:t>
            </a:r>
            <a:r>
              <a:rPr sz="2400" spc="-55" dirty="0"/>
              <a:t> </a:t>
            </a:r>
            <a:r>
              <a:rPr sz="2400" dirty="0"/>
              <a:t>перед</a:t>
            </a:r>
            <a:r>
              <a:rPr sz="2400" spc="-45" dirty="0"/>
              <a:t> </a:t>
            </a:r>
            <a:r>
              <a:rPr sz="2400" spc="-10" dirty="0"/>
              <a:t>школой?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21868" y="1547622"/>
            <a:ext cx="6720205" cy="38690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Основными</a:t>
            </a:r>
            <a:r>
              <a:rPr sz="28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умениями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при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чтении</a:t>
            </a:r>
            <a:r>
              <a:rPr sz="28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являются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понимание</a:t>
            </a:r>
            <a:r>
              <a:rPr sz="2800" spc="-1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прочитанного</a:t>
            </a:r>
            <a:r>
              <a:rPr sz="2800" spc="-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текста,</a:t>
            </a:r>
            <a:r>
              <a:rPr sz="2800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анализ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описанной</a:t>
            </a:r>
            <a:r>
              <a:rPr sz="2800" spc="-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ситуации,</a:t>
            </a:r>
            <a:r>
              <a:rPr sz="28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ответы</a:t>
            </a:r>
            <a:r>
              <a:rPr sz="28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вопросы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после</a:t>
            </a:r>
            <a:r>
              <a:rPr sz="2800" spc="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чтения.</a:t>
            </a:r>
            <a:endParaRPr sz="2800">
              <a:latin typeface="Times New Roman"/>
              <a:cs typeface="Times New Roman"/>
            </a:endParaRPr>
          </a:p>
          <a:p>
            <a:pPr marL="12700" marR="3429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Хорошо,</a:t>
            </a:r>
            <a:r>
              <a:rPr sz="28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если</a:t>
            </a:r>
            <a:r>
              <a:rPr sz="28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до</a:t>
            </a:r>
            <a:r>
              <a:rPr sz="28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школы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8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8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классе</a:t>
            </a:r>
            <a:r>
              <a:rPr sz="28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8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000066"/>
                </a:solidFill>
                <a:latin typeface="Times New Roman"/>
                <a:cs typeface="Times New Roman"/>
              </a:rPr>
              <a:t>Вы </a:t>
            </a:r>
            <a:r>
              <a:rPr sz="2800" spc="-30" dirty="0">
                <a:solidFill>
                  <a:srgbClr val="000066"/>
                </a:solidFill>
                <a:latin typeface="Times New Roman"/>
                <a:cs typeface="Times New Roman"/>
              </a:rPr>
              <a:t>будете</a:t>
            </a:r>
            <a:r>
              <a:rPr sz="28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читать</a:t>
            </a:r>
            <a:r>
              <a:rPr sz="28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вместе</a:t>
            </a:r>
            <a:r>
              <a:rPr sz="28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с</a:t>
            </a:r>
            <a:r>
              <a:rPr sz="28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ребенком</a:t>
            </a:r>
            <a:r>
              <a:rPr sz="28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старые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добрые</a:t>
            </a:r>
            <a:r>
              <a:rPr sz="2800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сказки,</a:t>
            </a:r>
            <a:r>
              <a:rPr sz="28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которые</a:t>
            </a:r>
            <a:r>
              <a:rPr sz="28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помогут</a:t>
            </a:r>
            <a:r>
              <a:rPr sz="28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000066"/>
                </a:solidFill>
                <a:latin typeface="Times New Roman"/>
                <a:cs typeface="Times New Roman"/>
              </a:rPr>
              <a:t>вам</a:t>
            </a:r>
            <a:endParaRPr sz="2800">
              <a:latin typeface="Times New Roman"/>
              <a:cs typeface="Times New Roman"/>
            </a:endParaRPr>
          </a:p>
          <a:p>
            <a:pPr marL="12700" marR="8763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000066"/>
                </a:solidFill>
                <a:latin typeface="Times New Roman"/>
                <a:cs typeface="Times New Roman"/>
              </a:rPr>
              <a:t>воспитать</a:t>
            </a:r>
            <a:r>
              <a:rPr sz="28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отзывчивого,</a:t>
            </a:r>
            <a:r>
              <a:rPr sz="28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000066"/>
                </a:solidFill>
                <a:latin typeface="Times New Roman"/>
                <a:cs typeface="Times New Roman"/>
              </a:rPr>
              <a:t>чуткого,</a:t>
            </a:r>
            <a:r>
              <a:rPr sz="28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скромного человека.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593" y="595325"/>
            <a:ext cx="8068945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3604" algn="l"/>
              </a:tabLst>
            </a:pP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Еще</a:t>
            </a:r>
            <a:r>
              <a:rPr sz="2400" b="1" spc="-3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несколько</a:t>
            </a:r>
            <a:r>
              <a:rPr sz="2400" b="1" spc="-6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важных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	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советов</a:t>
            </a:r>
            <a:r>
              <a:rPr sz="2400" b="1" spc="-10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A40020"/>
                </a:solidFill>
                <a:latin typeface="Times New Roman"/>
                <a:cs typeface="Times New Roman"/>
              </a:rPr>
              <a:t>родителям</a:t>
            </a:r>
            <a:r>
              <a:rPr sz="2400" b="1" spc="-12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будущих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первоклассников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1.</a:t>
            </a:r>
            <a:r>
              <a:rPr sz="2400" b="1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Помните,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что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выбираете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школу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себя,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а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вашего</a:t>
            </a:r>
            <a:r>
              <a:rPr sz="24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  <a:r>
              <a:rPr sz="240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lang="ru-RU" sz="240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ОБЯЗАТЕЛЬНО УЧИТЫВАЙТЕ УРОВЕНЬ ВОЗМОЖНОСТЕЙ РЕБЕНКА ПРИ ВЫБОРЕ ОБЩЕОБРАЗОВАТЕЛЬНОЙ ИЛИ АДАПТИРОВАННОЙ ПРОГРАММЫ,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2.</a:t>
            </a:r>
            <a:r>
              <a:rPr sz="24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Обязательно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познакомьтесь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со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школой,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условиями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бучения</a:t>
            </a:r>
            <a:r>
              <a:rPr lang="ru-RU"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(посетить родительское собрание).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3.</a:t>
            </a:r>
            <a:r>
              <a:rPr sz="2400" b="1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Выясните,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2400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какой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программе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будет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 учиться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ваш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ребенок,</a:t>
            </a:r>
            <a:r>
              <a:rPr sz="2400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какая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будет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него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нагрузка.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4.</a:t>
            </a:r>
            <a:r>
              <a:rPr sz="2400" b="1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Узнайте,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когда</a:t>
            </a:r>
            <a:r>
              <a:rPr sz="240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начинаются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занятия,</a:t>
            </a:r>
            <a:r>
              <a:rPr sz="2400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рассчитайте,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сколько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времени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необходимо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дорогу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школу.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1592" y="4843271"/>
            <a:ext cx="1889759" cy="1810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3495" y="667258"/>
            <a:ext cx="7689215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956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5</a:t>
            </a:r>
            <a:r>
              <a:rPr sz="24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b="1" spc="-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Уточните,</a:t>
            </a:r>
            <a:r>
              <a:rPr sz="24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какое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время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ребенок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будет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возвращаться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домой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из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школы.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Это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необходимо,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если</a:t>
            </a:r>
            <a:r>
              <a:rPr sz="24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вы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планируете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какие-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либо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дополнительные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занятия.</a:t>
            </a:r>
            <a:endParaRPr sz="2400" dirty="0">
              <a:latin typeface="Times New Roman"/>
              <a:cs typeface="Times New Roman"/>
            </a:endParaRPr>
          </a:p>
          <a:p>
            <a:pPr marL="12700" marR="24130">
              <a:lnSpc>
                <a:spcPct val="100000"/>
              </a:lnSpc>
            </a:pPr>
            <a:r>
              <a:rPr sz="2400" b="1" dirty="0" err="1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6</a:t>
            </a:r>
            <a:r>
              <a:rPr sz="24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b="1" spc="-3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Подготовьте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место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для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занятий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дома. </a:t>
            </a:r>
            <a:r>
              <a:rPr sz="2400" b="1" dirty="0" err="1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7</a:t>
            </a:r>
            <a:r>
              <a:rPr sz="24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b="1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настраивайте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только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4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успех,</a:t>
            </a:r>
            <a:r>
              <a:rPr sz="2400" spc="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но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не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запугивайте</a:t>
            </a:r>
            <a:r>
              <a:rPr sz="2400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неудачами.</a:t>
            </a:r>
            <a:endParaRPr sz="2400" dirty="0">
              <a:latin typeface="Times New Roman"/>
              <a:cs typeface="Times New Roman"/>
            </a:endParaRPr>
          </a:p>
          <a:p>
            <a:pPr marL="12700" marR="717550">
              <a:lnSpc>
                <a:spcPct val="100000"/>
              </a:lnSpc>
              <a:spcBef>
                <a:spcPts val="5"/>
              </a:spcBef>
            </a:pPr>
            <a:r>
              <a:rPr sz="2400" b="1" dirty="0" err="1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35" dirty="0">
                <a:solidFill>
                  <a:srgbClr val="000066"/>
                </a:solidFill>
                <a:latin typeface="Times New Roman"/>
                <a:cs typeface="Times New Roman"/>
              </a:rPr>
              <a:t>8</a:t>
            </a:r>
            <a:r>
              <a:rPr sz="24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b="1" spc="-3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Помните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,</a:t>
            </a:r>
            <a:r>
              <a:rPr sz="2400" spc="-2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что</a:t>
            </a:r>
            <a:r>
              <a:rPr sz="2400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адаптация</a:t>
            </a:r>
            <a:r>
              <a:rPr sz="2400" spc="-6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к</a:t>
            </a:r>
            <a:r>
              <a:rPr sz="2400" spc="-5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школе</a:t>
            </a:r>
            <a:r>
              <a:rPr sz="2400" spc="-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простой</a:t>
            </a:r>
            <a:r>
              <a:rPr sz="240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процесс</a:t>
            </a:r>
            <a:r>
              <a:rPr sz="2400" spc="-2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происходит</a:t>
            </a:r>
            <a:r>
              <a:rPr sz="2400" spc="-5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совсем</a:t>
            </a:r>
            <a:r>
              <a:rPr sz="2400" spc="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быстро</a:t>
            </a:r>
            <a:r>
              <a:rPr sz="240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endParaRPr sz="2400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b="1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Совет</a:t>
            </a:r>
            <a:r>
              <a:rPr sz="2400" b="1" spc="-2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0066"/>
                </a:solidFill>
                <a:latin typeface="Times New Roman"/>
                <a:cs typeface="Times New Roman"/>
              </a:rPr>
              <a:t>9</a:t>
            </a:r>
            <a:r>
              <a:rPr sz="2400" b="1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b="1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</a:t>
            </a:r>
            <a:r>
              <a:rPr sz="2400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относитесь</a:t>
            </a:r>
            <a:r>
              <a:rPr sz="2400" spc="-8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к</a:t>
            </a:r>
            <a:r>
              <a:rPr sz="2400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первым</a:t>
            </a:r>
            <a:r>
              <a:rPr sz="2400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3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неудачам</a:t>
            </a:r>
            <a:r>
              <a:rPr sz="2400" spc="4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  <a:r>
              <a:rPr sz="2400" spc="-4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как</a:t>
            </a:r>
            <a:r>
              <a:rPr sz="2400" spc="-3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к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краху</a:t>
            </a:r>
            <a:r>
              <a:rPr sz="2400" spc="-8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всех</a:t>
            </a:r>
            <a:r>
              <a:rPr sz="2400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ваших</a:t>
            </a:r>
            <a:r>
              <a:rPr sz="2400" spc="-6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надежд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r>
              <a:rPr sz="2400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Помните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:</a:t>
            </a:r>
            <a:r>
              <a:rPr sz="2400" spc="-5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ему</a:t>
            </a:r>
            <a:r>
              <a:rPr sz="2400" spc="-3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очень</a:t>
            </a:r>
            <a:r>
              <a:rPr sz="2400" spc="-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25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необходима</a:t>
            </a:r>
            <a:r>
              <a:rPr sz="2400" spc="-2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ваша</a:t>
            </a:r>
            <a:r>
              <a:rPr sz="2400" spc="-5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вера</a:t>
            </a:r>
            <a:r>
              <a:rPr sz="2400" spc="-3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него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,</a:t>
            </a:r>
            <a:r>
              <a:rPr sz="2400" spc="-2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умная</a:t>
            </a:r>
            <a:r>
              <a:rPr sz="2400" spc="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помощь</a:t>
            </a:r>
            <a:r>
              <a:rPr sz="2400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2400" spc="-4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поддержка</a:t>
            </a:r>
            <a:r>
              <a:rPr sz="240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9936" y="18897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4074" y="128090"/>
            <a:ext cx="6028055" cy="3173946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lang="ru-RU" sz="2800" b="0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  <a:t/>
            </a:r>
            <a:br>
              <a:rPr lang="ru-RU" sz="2800" b="0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</a:br>
            <a:r>
              <a:rPr lang="ru-RU" sz="2800" b="0" spc="-20" dirty="0">
                <a:solidFill>
                  <a:srgbClr val="000066"/>
                </a:solidFill>
              </a:rPr>
              <a:t/>
            </a:r>
            <a:br>
              <a:rPr lang="ru-RU" sz="2800" b="0" spc="-20" dirty="0">
                <a:solidFill>
                  <a:srgbClr val="000066"/>
                </a:solidFill>
              </a:rPr>
            </a:br>
            <a:r>
              <a:rPr lang="ru-RU" sz="2800" b="0" spc="-20" dirty="0" smtClean="0">
                <a:solidFill>
                  <a:srgbClr val="000066"/>
                </a:solidFill>
              </a:rPr>
              <a:t/>
            </a:r>
            <a:br>
              <a:rPr lang="ru-RU" sz="2800" b="0" spc="-20" dirty="0" smtClean="0">
                <a:solidFill>
                  <a:srgbClr val="000066"/>
                </a:solidFill>
              </a:rPr>
            </a:br>
            <a:r>
              <a:rPr lang="ru-RU" sz="2800" b="0" spc="-20" dirty="0" smtClean="0">
                <a:solidFill>
                  <a:srgbClr val="000066"/>
                </a:solidFill>
              </a:rPr>
              <a:t/>
            </a:r>
            <a:br>
              <a:rPr lang="ru-RU" sz="2800" b="0" spc="-20" dirty="0" smtClean="0">
                <a:solidFill>
                  <a:srgbClr val="000066"/>
                </a:solidFill>
              </a:rPr>
            </a:br>
            <a:r>
              <a:rPr sz="4400" b="0" spc="-2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Рекомендации</a:t>
            </a:r>
            <a:r>
              <a:rPr sz="4400" b="0" spc="-105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4400" b="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учител</a:t>
            </a:r>
            <a:r>
              <a:rPr lang="ru-RU" sz="4400" b="0" spc="-1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ей-</a:t>
            </a:r>
            <a:r>
              <a:rPr sz="44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логопед</a:t>
            </a:r>
            <a:r>
              <a:rPr lang="ru-RU" sz="4400" b="0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ов</a:t>
            </a:r>
            <a:endParaRPr lang="ru-RU" sz="4400" b="0" spc="-10" dirty="0" smtClean="0">
              <a:solidFill>
                <a:srgbClr val="000066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54110" y="5834583"/>
            <a:ext cx="281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25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626995" marR="5080" indent="-2607310">
              <a:lnSpc>
                <a:spcPct val="100000"/>
              </a:lnSpc>
              <a:spcBef>
                <a:spcPts val="110"/>
              </a:spcBef>
            </a:pPr>
            <a:r>
              <a:rPr b="0" dirty="0">
                <a:solidFill>
                  <a:srgbClr val="000066"/>
                </a:solidFill>
                <a:latin typeface="Times New Roman"/>
                <a:cs typeface="Times New Roman"/>
              </a:rPr>
              <a:t>Нормы</a:t>
            </a:r>
            <a:r>
              <a:rPr b="0" spc="-1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66"/>
                </a:solidFill>
                <a:latin typeface="Times New Roman"/>
                <a:cs typeface="Times New Roman"/>
              </a:rPr>
              <a:t>появления</a:t>
            </a:r>
            <a:r>
              <a:rPr b="0" spc="-1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b="0" spc="-30" dirty="0">
                <a:solidFill>
                  <a:srgbClr val="000066"/>
                </a:solidFill>
                <a:latin typeface="Times New Roman"/>
                <a:cs typeface="Times New Roman"/>
              </a:rPr>
              <a:t>звуков</a:t>
            </a:r>
            <a:r>
              <a:rPr b="0" spc="-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b="0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b="0" spc="-20" dirty="0">
                <a:solidFill>
                  <a:srgbClr val="000066"/>
                </a:solidFill>
                <a:latin typeface="Times New Roman"/>
                <a:cs typeface="Times New Roman"/>
              </a:rPr>
              <a:t>речи </a:t>
            </a:r>
            <a:r>
              <a:rPr b="0" spc="-10" dirty="0">
                <a:solidFill>
                  <a:srgbClr val="000066"/>
                </a:solidFill>
                <a:latin typeface="Times New Roman"/>
                <a:cs typeface="Times New Roman"/>
              </a:rPr>
              <a:t>ребенка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93850"/>
          <a:ext cx="8230235" cy="4525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50720">
                <a:tc>
                  <a:txBody>
                    <a:bodyPr/>
                    <a:lstStyle/>
                    <a:p>
                      <a:pPr marL="180340" marR="170815" indent="393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Возраст ребенка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1-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года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2032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2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года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лет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2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лет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4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873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Звуки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А,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О,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 Э,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П,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М, </a:t>
                      </a:r>
                      <a:r>
                        <a:rPr sz="2800" b="1" spc="-50" dirty="0">
                          <a:latin typeface="Calibri"/>
                          <a:cs typeface="Calibri"/>
                        </a:rPr>
                        <a:t>Б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349250" indent="-825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Звуки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И,</a:t>
                      </a:r>
                      <a:r>
                        <a:rPr sz="2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Ы, </a:t>
                      </a:r>
                      <a:r>
                        <a:rPr sz="2800" b="1" spc="-140" dirty="0">
                          <a:latin typeface="Calibri"/>
                          <a:cs typeface="Calibri"/>
                        </a:rPr>
                        <a:t>У,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Ф,</a:t>
                      </a:r>
                      <a:r>
                        <a:rPr sz="28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В,</a:t>
                      </a:r>
                      <a:r>
                        <a:rPr sz="2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0" dirty="0">
                          <a:latin typeface="Calibri"/>
                          <a:cs typeface="Calibri"/>
                        </a:rPr>
                        <a:t>Т,</a:t>
                      </a:r>
                      <a:r>
                        <a:rPr sz="2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Д,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2075" marR="186690">
                        <a:lnSpc>
                          <a:spcPct val="100000"/>
                        </a:lnSpc>
                      </a:pPr>
                      <a:r>
                        <a:rPr sz="2800" b="1" dirty="0">
                          <a:latin typeface="Calibri"/>
                          <a:cs typeface="Calibri"/>
                        </a:rPr>
                        <a:t>Н,</a:t>
                      </a:r>
                      <a:r>
                        <a:rPr sz="2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К,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65" dirty="0">
                          <a:latin typeface="Calibri"/>
                          <a:cs typeface="Calibri"/>
                        </a:rPr>
                        <a:t>Г,</a:t>
                      </a:r>
                      <a:r>
                        <a:rPr sz="2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Х, </a:t>
                      </a:r>
                      <a:r>
                        <a:rPr sz="2800" b="1" spc="-50" dirty="0">
                          <a:latin typeface="Calibri"/>
                          <a:cs typeface="Calibri"/>
                        </a:rPr>
                        <a:t>Й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marL="175260" marR="421005" indent="-825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Звуки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С,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З,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Ц,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2710" marR="287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dirty="0">
                          <a:latin typeface="Calibri"/>
                          <a:cs typeface="Calibri"/>
                        </a:rPr>
                        <a:t>Ш,</a:t>
                      </a:r>
                      <a:r>
                        <a:rPr sz="2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Ж, 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Ч, </a:t>
                      </a:r>
                      <a:r>
                        <a:rPr sz="2800" b="1" spc="-50" dirty="0">
                          <a:latin typeface="Calibri"/>
                          <a:cs typeface="Calibri"/>
                        </a:rPr>
                        <a:t>Щ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marL="175895" marR="656590" indent="-825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Звуки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Л, </a:t>
                      </a:r>
                      <a:r>
                        <a:rPr sz="2800" b="1" spc="-50" dirty="0">
                          <a:latin typeface="Calibri"/>
                          <a:cs typeface="Calibri"/>
                        </a:rPr>
                        <a:t>Р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1882" y="480441"/>
            <a:ext cx="645922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835150" algn="l"/>
              </a:tabLst>
            </a:pPr>
            <a:r>
              <a:rPr sz="4400" spc="-10" dirty="0"/>
              <a:t>Повод</a:t>
            </a:r>
            <a:r>
              <a:rPr sz="4400" dirty="0"/>
              <a:t>	для</a:t>
            </a:r>
            <a:r>
              <a:rPr sz="4400" spc="-85" dirty="0"/>
              <a:t> </a:t>
            </a:r>
            <a:r>
              <a:rPr sz="4400" spc="-10" dirty="0"/>
              <a:t>беспокойства!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530477"/>
            <a:ext cx="7820025" cy="340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Ограничение</a:t>
            </a:r>
            <a:r>
              <a:rPr sz="30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словарного</a:t>
            </a:r>
            <a:r>
              <a:rPr sz="30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запаса</a:t>
            </a:r>
            <a:r>
              <a:rPr sz="3000" spc="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к</a:t>
            </a:r>
            <a:r>
              <a:rPr sz="30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6-7</a:t>
            </a:r>
            <a:r>
              <a:rPr sz="30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годам</a:t>
            </a:r>
            <a:endParaRPr sz="3000">
              <a:latin typeface="Times New Roman"/>
              <a:cs typeface="Times New Roman"/>
            </a:endParaRPr>
          </a:p>
          <a:p>
            <a:pPr marL="356870" marR="5080" indent="-344805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20" dirty="0">
                <a:solidFill>
                  <a:srgbClr val="000066"/>
                </a:solidFill>
                <a:latin typeface="Times New Roman"/>
                <a:cs typeface="Times New Roman"/>
              </a:rPr>
              <a:t>Затруднения</a:t>
            </a:r>
            <a:r>
              <a:rPr sz="30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30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группировании</a:t>
            </a:r>
            <a:r>
              <a:rPr sz="30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и</a:t>
            </a:r>
            <a:r>
              <a:rPr sz="30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назывании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предметов</a:t>
            </a:r>
            <a:r>
              <a:rPr sz="30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30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обобщающему</a:t>
            </a:r>
            <a:r>
              <a:rPr sz="3000" spc="-7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000066"/>
                </a:solidFill>
                <a:latin typeface="Times New Roman"/>
                <a:cs typeface="Times New Roman"/>
              </a:rPr>
              <a:t>признаку,</a:t>
            </a:r>
            <a:r>
              <a:rPr sz="30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одним словом</a:t>
            </a:r>
            <a:endParaRPr sz="3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20" dirty="0">
                <a:solidFill>
                  <a:srgbClr val="000066"/>
                </a:solidFill>
                <a:latin typeface="Times New Roman"/>
                <a:cs typeface="Times New Roman"/>
              </a:rPr>
              <a:t>Затруднения</a:t>
            </a:r>
            <a:r>
              <a:rPr sz="3000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30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замене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слов</a:t>
            </a:r>
            <a:r>
              <a:rPr sz="30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синонимами</a:t>
            </a:r>
            <a:endParaRPr sz="3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20" dirty="0">
                <a:solidFill>
                  <a:srgbClr val="000066"/>
                </a:solidFill>
                <a:latin typeface="Times New Roman"/>
                <a:cs typeface="Times New Roman"/>
              </a:rPr>
              <a:t>Затруднения</a:t>
            </a:r>
            <a:r>
              <a:rPr sz="30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3000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подборе</a:t>
            </a:r>
            <a:r>
              <a:rPr sz="3000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к</a:t>
            </a:r>
            <a:r>
              <a:rPr sz="3000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словам</a:t>
            </a:r>
            <a:r>
              <a:rPr sz="3000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антонимов</a:t>
            </a:r>
            <a:endParaRPr sz="3000">
              <a:latin typeface="Times New Roman"/>
              <a:cs typeface="Times New Roman"/>
            </a:endParaRPr>
          </a:p>
          <a:p>
            <a:pPr marL="356870" marR="480059" indent="-344805">
              <a:lnSpc>
                <a:spcPts val="2880"/>
              </a:lnSpc>
              <a:spcBef>
                <a:spcPts val="700"/>
              </a:spcBef>
              <a:buFont typeface="Arial"/>
              <a:buChar char="•"/>
              <a:tabLst>
                <a:tab pos="356870" algn="l"/>
                <a:tab pos="357505" algn="l"/>
                <a:tab pos="4241165" algn="l"/>
                <a:tab pos="5923280" algn="l"/>
              </a:tabLst>
            </a:pP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Отсутствие</a:t>
            </a:r>
            <a:r>
              <a:rPr sz="3000" spc="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интереса</a:t>
            </a:r>
            <a:r>
              <a:rPr sz="3000" spc="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50" dirty="0">
                <a:solidFill>
                  <a:srgbClr val="000066"/>
                </a:solidFill>
                <a:latin typeface="Times New Roman"/>
                <a:cs typeface="Times New Roman"/>
              </a:rPr>
              <a:t>к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процессу</a:t>
            </a:r>
            <a:r>
              <a:rPr sz="3000" dirty="0">
                <a:solidFill>
                  <a:srgbClr val="000066"/>
                </a:solidFill>
                <a:latin typeface="Times New Roman"/>
                <a:cs typeface="Times New Roman"/>
              </a:rPr>
              <a:t>	чтения</a:t>
            </a:r>
            <a:r>
              <a:rPr sz="30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3000" spc="-50" dirty="0">
                <a:solidFill>
                  <a:srgbClr val="000066"/>
                </a:solidFill>
                <a:latin typeface="Times New Roman"/>
                <a:cs typeface="Times New Roman"/>
              </a:rPr>
              <a:t>и </a:t>
            </a:r>
            <a:r>
              <a:rPr sz="3000" spc="-10" dirty="0">
                <a:solidFill>
                  <a:srgbClr val="000066"/>
                </a:solidFill>
                <a:latin typeface="Times New Roman"/>
                <a:cs typeface="Times New Roman"/>
              </a:rPr>
              <a:t>письма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2550" y="543890"/>
            <a:ext cx="68427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imes New Roman"/>
                <a:cs typeface="Times New Roman"/>
              </a:rPr>
              <a:t>Ребенок</a:t>
            </a:r>
            <a:r>
              <a:rPr sz="3600" b="0" spc="-40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должен</a:t>
            </a:r>
            <a:r>
              <a:rPr sz="3600" b="0" spc="-40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уметь</a:t>
            </a:r>
            <a:r>
              <a:rPr sz="3600" b="0" spc="-125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к</a:t>
            </a:r>
            <a:r>
              <a:rPr sz="3600" b="0" spc="-20" dirty="0">
                <a:latin typeface="Times New Roman"/>
                <a:cs typeface="Times New Roman"/>
              </a:rPr>
              <a:t> </a:t>
            </a:r>
            <a:r>
              <a:rPr sz="3600" b="0" spc="-10" dirty="0">
                <a:latin typeface="Times New Roman"/>
                <a:cs typeface="Times New Roman"/>
              </a:rPr>
              <a:t>6-</a:t>
            </a:r>
            <a:r>
              <a:rPr sz="3600" b="0" dirty="0">
                <a:latin typeface="Times New Roman"/>
                <a:cs typeface="Times New Roman"/>
              </a:rPr>
              <a:t>7</a:t>
            </a:r>
            <a:r>
              <a:rPr sz="3600" b="0" spc="-50" dirty="0">
                <a:latin typeface="Times New Roman"/>
                <a:cs typeface="Times New Roman"/>
              </a:rPr>
              <a:t> </a:t>
            </a:r>
            <a:r>
              <a:rPr sz="3600" b="0" spc="-10" dirty="0">
                <a:latin typeface="Times New Roman"/>
                <a:cs typeface="Times New Roman"/>
              </a:rPr>
              <a:t>годам!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320495"/>
            <a:ext cx="7009765" cy="4232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Четко</a:t>
            </a:r>
            <a:r>
              <a:rPr sz="2000" b="1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произносить</a:t>
            </a:r>
            <a:r>
              <a:rPr sz="2000" b="1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все</a:t>
            </a:r>
            <a:r>
              <a:rPr sz="2000" b="1" spc="-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звуки</a:t>
            </a:r>
            <a:r>
              <a:rPr sz="2000" b="1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речи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Интонационно</a:t>
            </a:r>
            <a:r>
              <a:rPr sz="2000" b="1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выделять</a:t>
            </a:r>
            <a:r>
              <a:rPr sz="20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звук</a:t>
            </a:r>
            <a:r>
              <a:rPr sz="2000" b="1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0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словах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Выделять</a:t>
            </a:r>
            <a:r>
              <a:rPr sz="2000" b="1" spc="-1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заданный</a:t>
            </a:r>
            <a:r>
              <a:rPr sz="20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звук</a:t>
            </a:r>
            <a:r>
              <a:rPr sz="2000" b="1" spc="-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0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потоке</a:t>
            </a:r>
            <a:r>
              <a:rPr sz="2000" b="1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речи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Определять</a:t>
            </a:r>
            <a:r>
              <a:rPr sz="2000" b="1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место</a:t>
            </a:r>
            <a:r>
              <a:rPr sz="2000" b="1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звука</a:t>
            </a:r>
            <a:r>
              <a:rPr sz="20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000" b="1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слове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Произносить</a:t>
            </a:r>
            <a:r>
              <a:rPr sz="2000" b="1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слова</a:t>
            </a:r>
            <a:r>
              <a:rPr sz="2000" b="1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2000" b="1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слогам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Составлять</a:t>
            </a:r>
            <a:r>
              <a:rPr sz="2000" b="1" spc="-1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предложения</a:t>
            </a:r>
            <a:r>
              <a:rPr sz="2000" b="1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из</a:t>
            </a:r>
            <a:r>
              <a:rPr sz="2000" b="1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5-6</a:t>
            </a:r>
            <a:r>
              <a:rPr sz="20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слов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Использовать</a:t>
            </a:r>
            <a:r>
              <a:rPr sz="2000" b="1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0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речи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обобщающие</a:t>
            </a:r>
            <a:r>
              <a:rPr sz="20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понятия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Составлять</a:t>
            </a:r>
            <a:r>
              <a:rPr sz="2000" b="1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рассказ</a:t>
            </a:r>
            <a:r>
              <a:rPr sz="20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по</a:t>
            </a:r>
            <a:r>
              <a:rPr sz="2000" b="1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картинке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Составлять</a:t>
            </a:r>
            <a:r>
              <a:rPr sz="2000" b="1" spc="-8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несколько</a:t>
            </a:r>
            <a:r>
              <a:rPr sz="2000" b="1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предложений</a:t>
            </a:r>
            <a:r>
              <a:rPr sz="2000" b="1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 предмете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ts val="216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Различать</a:t>
            </a:r>
            <a:r>
              <a:rPr sz="2000" b="1" spc="3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жанры</a:t>
            </a:r>
            <a:r>
              <a:rPr sz="2000" b="1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000066"/>
                </a:solidFill>
                <a:latin typeface="Times New Roman"/>
                <a:cs typeface="Times New Roman"/>
              </a:rPr>
              <a:t>художественной</a:t>
            </a:r>
            <a:r>
              <a:rPr sz="2000" b="1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литературы</a:t>
            </a:r>
            <a:r>
              <a:rPr sz="2000" b="1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(сказка,</a:t>
            </a:r>
            <a:endParaRPr sz="2000">
              <a:latin typeface="Times New Roman"/>
              <a:cs typeface="Times New Roman"/>
            </a:endParaRPr>
          </a:p>
          <a:p>
            <a:pPr marL="356870">
              <a:lnSpc>
                <a:spcPts val="2160"/>
              </a:lnSpc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рассказ,</a:t>
            </a:r>
            <a:r>
              <a:rPr sz="2000" b="1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стихотворение,</a:t>
            </a:r>
            <a:r>
              <a:rPr sz="2000" b="1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басня)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Читать</a:t>
            </a:r>
            <a:r>
              <a:rPr sz="2000" b="1" spc="-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наизусть</a:t>
            </a:r>
            <a:r>
              <a:rPr sz="2000" b="1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любимое</a:t>
            </a:r>
            <a:r>
              <a:rPr sz="20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стихотворение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Знать</a:t>
            </a:r>
            <a:r>
              <a:rPr sz="2000" b="1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авторов</a:t>
            </a:r>
            <a:r>
              <a:rPr sz="2000" b="1" spc="-9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прочитанного</a:t>
            </a:r>
            <a:endParaRPr sz="20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Пересказать</a:t>
            </a:r>
            <a:r>
              <a:rPr sz="2000" b="1" spc="-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содержание</a:t>
            </a:r>
            <a:r>
              <a:rPr sz="2000" b="1" spc="-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сказки</a:t>
            </a:r>
            <a:r>
              <a:rPr sz="20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6"/>
                </a:solidFill>
                <a:latin typeface="Times New Roman"/>
                <a:cs typeface="Times New Roman"/>
              </a:rPr>
              <a:t>или</a:t>
            </a:r>
            <a:r>
              <a:rPr sz="2000" b="1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небольшого</a:t>
            </a:r>
            <a:r>
              <a:rPr sz="2000" b="1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рассказа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9895" y="397840"/>
            <a:ext cx="42075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spc="-10" dirty="0">
                <a:latin typeface="Times New Roman"/>
                <a:cs typeface="Times New Roman"/>
              </a:rPr>
              <a:t>ВНИМАНИЕ!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088" y="1484375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4384" y="1369766"/>
            <a:ext cx="7437120" cy="301752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R="337820" algn="ctr">
              <a:lnSpc>
                <a:spcPct val="100000"/>
              </a:lnSpc>
              <a:spcBef>
                <a:spcPts val="1125"/>
              </a:spcBef>
            </a:pPr>
            <a:r>
              <a:rPr sz="4800" dirty="0">
                <a:solidFill>
                  <a:srgbClr val="128577"/>
                </a:solidFill>
                <a:latin typeface="Franklin Gothic Medium"/>
                <a:cs typeface="Franklin Gothic Medium"/>
              </a:rPr>
              <a:t>Задача</a:t>
            </a:r>
            <a:r>
              <a:rPr sz="4800" spc="-60" dirty="0">
                <a:solidFill>
                  <a:srgbClr val="128577"/>
                </a:solidFill>
                <a:latin typeface="Franklin Gothic Medium"/>
                <a:cs typeface="Franklin Gothic Medium"/>
              </a:rPr>
              <a:t> </a:t>
            </a:r>
            <a:r>
              <a:rPr sz="4800" dirty="0">
                <a:solidFill>
                  <a:srgbClr val="128577"/>
                </a:solidFill>
                <a:latin typeface="Franklin Gothic Medium"/>
                <a:cs typeface="Franklin Gothic Medium"/>
              </a:rPr>
              <a:t>взрослых</a:t>
            </a:r>
            <a:r>
              <a:rPr sz="4800" spc="-15" dirty="0">
                <a:solidFill>
                  <a:srgbClr val="128577"/>
                </a:solidFill>
                <a:latin typeface="Franklin Gothic Medium"/>
                <a:cs typeface="Franklin Gothic Medium"/>
              </a:rPr>
              <a:t> </a:t>
            </a:r>
            <a:r>
              <a:rPr sz="4400" spc="-50" dirty="0">
                <a:solidFill>
                  <a:srgbClr val="128577"/>
                </a:solidFill>
                <a:latin typeface="Franklin Gothic Medium"/>
                <a:cs typeface="Franklin Gothic Medium"/>
              </a:rPr>
              <a:t>–</a:t>
            </a:r>
            <a:endParaRPr sz="4400">
              <a:latin typeface="Franklin Gothic Medium"/>
              <a:cs typeface="Franklin Gothic Medium"/>
            </a:endParaRPr>
          </a:p>
          <a:p>
            <a:pPr marL="12700" marR="5080" indent="508634">
              <a:lnSpc>
                <a:spcPct val="100000"/>
              </a:lnSpc>
              <a:spcBef>
                <a:spcPts val="930"/>
              </a:spcBef>
            </a:pPr>
            <a:r>
              <a:rPr sz="4400" dirty="0">
                <a:solidFill>
                  <a:srgbClr val="128577"/>
                </a:solidFill>
                <a:latin typeface="Calibri"/>
                <a:cs typeface="Calibri"/>
              </a:rPr>
              <a:t>умело</a:t>
            </a:r>
            <a:r>
              <a:rPr sz="4400" spc="-140" dirty="0">
                <a:solidFill>
                  <a:srgbClr val="128577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128577"/>
                </a:solidFill>
                <a:latin typeface="Calibri"/>
                <a:cs typeface="Calibri"/>
              </a:rPr>
              <a:t>и</a:t>
            </a:r>
            <a:r>
              <a:rPr sz="4400" spc="-135" dirty="0">
                <a:solidFill>
                  <a:srgbClr val="128577"/>
                </a:solidFill>
                <a:latin typeface="Calibri"/>
                <a:cs typeface="Calibri"/>
              </a:rPr>
              <a:t> </a:t>
            </a:r>
            <a:r>
              <a:rPr sz="4400" b="1" u="sng" dirty="0">
                <a:solidFill>
                  <a:srgbClr val="A40020"/>
                </a:solidFill>
                <a:uFill>
                  <a:solidFill>
                    <a:srgbClr val="A40020"/>
                  </a:solidFill>
                </a:uFill>
                <a:latin typeface="Calibri"/>
                <a:cs typeface="Calibri"/>
              </a:rPr>
              <a:t>вовремя</a:t>
            </a:r>
            <a:r>
              <a:rPr sz="4400" b="1" spc="-15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128577"/>
                </a:solidFill>
                <a:latin typeface="Calibri"/>
                <a:cs typeface="Calibri"/>
              </a:rPr>
              <a:t>помочь </a:t>
            </a:r>
            <a:r>
              <a:rPr sz="4400" dirty="0">
                <a:solidFill>
                  <a:srgbClr val="128577"/>
                </a:solidFill>
                <a:latin typeface="Calibri"/>
                <a:cs typeface="Calibri"/>
              </a:rPr>
              <a:t>ребёнку</a:t>
            </a:r>
            <a:r>
              <a:rPr sz="4400" spc="-120" dirty="0">
                <a:solidFill>
                  <a:srgbClr val="128577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128577"/>
                </a:solidFill>
                <a:latin typeface="Calibri"/>
                <a:cs typeface="Calibri"/>
              </a:rPr>
              <a:t>в</a:t>
            </a:r>
            <a:r>
              <a:rPr sz="4400" spc="-135" dirty="0">
                <a:solidFill>
                  <a:srgbClr val="128577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128577"/>
                </a:solidFill>
                <a:latin typeface="Calibri"/>
                <a:cs typeface="Calibri"/>
              </a:rPr>
              <a:t>устранении</a:t>
            </a:r>
            <a:r>
              <a:rPr sz="4400" spc="-135" dirty="0">
                <a:solidFill>
                  <a:srgbClr val="128577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128577"/>
                </a:solidFill>
                <a:latin typeface="Calibri"/>
                <a:cs typeface="Calibri"/>
              </a:rPr>
              <a:t>речевых</a:t>
            </a:r>
            <a:endParaRPr sz="4400">
              <a:latin typeface="Calibri"/>
              <a:cs typeface="Calibri"/>
            </a:endParaRPr>
          </a:p>
          <a:p>
            <a:pPr marL="2228850">
              <a:lnSpc>
                <a:spcPct val="100000"/>
              </a:lnSpc>
              <a:spcBef>
                <a:spcPts val="5"/>
              </a:spcBef>
            </a:pPr>
            <a:r>
              <a:rPr sz="4400" b="1" spc="-10" dirty="0">
                <a:solidFill>
                  <a:srgbClr val="128577"/>
                </a:solidFill>
                <a:latin typeface="Calibri"/>
                <a:cs typeface="Calibri"/>
              </a:rPr>
              <a:t>недостатков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25357" y="5474004"/>
            <a:ext cx="281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49860" marR="142240" algn="ctr">
              <a:lnSpc>
                <a:spcPts val="3290"/>
              </a:lnSpc>
              <a:spcBef>
                <a:spcPts val="275"/>
              </a:spcBef>
            </a:pPr>
            <a:r>
              <a:rPr dirty="0"/>
              <a:t>Какие</a:t>
            </a:r>
            <a:r>
              <a:rPr spc="-135" dirty="0"/>
              <a:t> </a:t>
            </a:r>
            <a:r>
              <a:rPr dirty="0"/>
              <a:t>школьные</a:t>
            </a:r>
            <a:r>
              <a:rPr spc="-105" dirty="0"/>
              <a:t> </a:t>
            </a:r>
            <a:r>
              <a:rPr dirty="0"/>
              <a:t>принадлежности</a:t>
            </a:r>
            <a:r>
              <a:rPr spc="-160" dirty="0"/>
              <a:t> </a:t>
            </a:r>
            <a:r>
              <a:rPr spc="-10" dirty="0"/>
              <a:t>необходимо приобрести?</a:t>
            </a:r>
          </a:p>
          <a:p>
            <a:pPr algn="ctr">
              <a:lnSpc>
                <a:spcPts val="3704"/>
              </a:lnSpc>
            </a:pPr>
            <a:r>
              <a:rPr sz="3200" dirty="0">
                <a:solidFill>
                  <a:srgbClr val="000066"/>
                </a:solidFill>
                <a:latin typeface="Calibri"/>
                <a:cs typeface="Calibri"/>
              </a:rPr>
              <a:t>Ранец</a:t>
            </a:r>
            <a:r>
              <a:rPr sz="3200" spc="-1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000066"/>
                </a:solidFill>
                <a:latin typeface="Calibri"/>
                <a:cs typeface="Calibri"/>
              </a:rPr>
              <a:t>(желательно</a:t>
            </a:r>
            <a:r>
              <a:rPr sz="3200" spc="-10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Calibri"/>
                <a:cs typeface="Calibri"/>
              </a:rPr>
              <a:t>ортопедический),</a:t>
            </a:r>
            <a:r>
              <a:rPr sz="3200" spc="-6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66"/>
                </a:solidFill>
                <a:latin typeface="Calibri"/>
                <a:cs typeface="Calibri"/>
              </a:rPr>
              <a:t>сумка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5535" y="1890471"/>
            <a:ext cx="547878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3200" b="1" spc="-8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66"/>
                </a:solidFill>
                <a:latin typeface="Calibri"/>
                <a:cs typeface="Calibri"/>
              </a:rPr>
              <a:t>обуви,</a:t>
            </a:r>
            <a:r>
              <a:rPr sz="3200" b="1" spc="-11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66"/>
                </a:solidFill>
                <a:latin typeface="Calibri"/>
                <a:cs typeface="Calibri"/>
              </a:rPr>
              <a:t>спортивной</a:t>
            </a:r>
            <a:r>
              <a:rPr sz="3200" b="1" spc="-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66"/>
                </a:solidFill>
                <a:latin typeface="Calibri"/>
                <a:cs typeface="Calibri"/>
              </a:rPr>
              <a:t>формы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8488" y="2572511"/>
            <a:ext cx="3048000" cy="40629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488" y="2572511"/>
            <a:ext cx="4239768" cy="3529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86383"/>
            <a:ext cx="8449310" cy="3886200"/>
            <a:chOff x="0" y="786383"/>
            <a:chExt cx="8449310" cy="388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86383"/>
              <a:ext cx="3886200" cy="3886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8767" y="1356359"/>
              <a:ext cx="4590288" cy="24963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35" marR="508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Какие</a:t>
            </a:r>
            <a:r>
              <a:rPr sz="2800" spc="-140" dirty="0"/>
              <a:t> </a:t>
            </a:r>
            <a:r>
              <a:rPr sz="2800" dirty="0"/>
              <a:t>школьные</a:t>
            </a:r>
            <a:r>
              <a:rPr sz="2800" spc="-100" dirty="0"/>
              <a:t> </a:t>
            </a:r>
            <a:r>
              <a:rPr sz="2800" spc="-10" dirty="0"/>
              <a:t>принадлежности </a:t>
            </a:r>
            <a:r>
              <a:rPr sz="2800" spc="-20" dirty="0"/>
              <a:t>необходимо</a:t>
            </a:r>
            <a:r>
              <a:rPr sz="2800" spc="-130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07593" y="4380052"/>
            <a:ext cx="8316595" cy="881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Папка</a:t>
            </a:r>
            <a:r>
              <a:rPr sz="2800" spc="-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2800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тетрадей</a:t>
            </a:r>
            <a:r>
              <a:rPr sz="2800" spc="-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Arial"/>
                <a:cs typeface="Arial"/>
              </a:rPr>
              <a:t>(любая)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Папка</a:t>
            </a:r>
            <a:r>
              <a:rPr sz="2800" spc="-9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2800" spc="-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уроков</a:t>
            </a:r>
            <a:r>
              <a:rPr sz="2800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Arial"/>
                <a:cs typeface="Arial"/>
              </a:rPr>
              <a:t>технологии</a:t>
            </a:r>
            <a:r>
              <a:rPr sz="2800" spc="-6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66"/>
                </a:solidFill>
                <a:latin typeface="Arial"/>
                <a:cs typeface="Arial"/>
              </a:rPr>
              <a:t>(большого</a:t>
            </a:r>
            <a:r>
              <a:rPr sz="2800" spc="-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66"/>
                </a:solidFill>
                <a:latin typeface="Arial"/>
                <a:cs typeface="Arial"/>
              </a:rPr>
              <a:t>размера</a:t>
            </a:r>
            <a:r>
              <a:rPr sz="2400" spc="-10" dirty="0">
                <a:solidFill>
                  <a:srgbClr val="000066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544" y="592277"/>
            <a:ext cx="560959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A40020"/>
                </a:solidFill>
                <a:latin typeface="Times New Roman"/>
                <a:cs typeface="Times New Roman"/>
              </a:rPr>
              <a:t>Какие</a:t>
            </a:r>
            <a:r>
              <a:rPr sz="2800" b="1" spc="-15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A40020"/>
                </a:solidFill>
                <a:latin typeface="Times New Roman"/>
                <a:cs typeface="Times New Roman"/>
              </a:rPr>
              <a:t>школьные</a:t>
            </a:r>
            <a:r>
              <a:rPr sz="2800" b="1" spc="-114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принадлежности </a:t>
            </a:r>
            <a:r>
              <a:rPr sz="2800" b="1" spc="-20" dirty="0">
                <a:solidFill>
                  <a:srgbClr val="A40020"/>
                </a:solidFill>
                <a:latin typeface="Times New Roman"/>
                <a:cs typeface="Times New Roman"/>
              </a:rPr>
              <a:t>необходимо</a:t>
            </a:r>
            <a:r>
              <a:rPr sz="2800" b="1" spc="-130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A40020"/>
                </a:solidFill>
                <a:latin typeface="Times New Roman"/>
                <a:cs typeface="Times New Roman"/>
              </a:rPr>
              <a:t>приобрести?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667332"/>
            <a:ext cx="67208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Тетради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узкую</a:t>
            </a:r>
            <a:r>
              <a:rPr sz="2400" spc="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линейку</a:t>
            </a:r>
            <a:r>
              <a:rPr sz="2400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(10</a:t>
            </a:r>
            <a:r>
              <a:rPr sz="2400" spc="-3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шт)</a:t>
            </a:r>
            <a:r>
              <a:rPr sz="2400" spc="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400" spc="-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400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12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листов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Тетради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широкую линейку</a:t>
            </a:r>
            <a:r>
              <a:rPr sz="2400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(10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шт)</a:t>
            </a:r>
            <a:r>
              <a:rPr sz="2400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12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листов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Тетради</a:t>
            </a:r>
            <a:r>
              <a:rPr sz="2400" spc="-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в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 клеточку</a:t>
            </a:r>
            <a:r>
              <a:rPr sz="2400" spc="-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(10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шт)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на</a:t>
            </a:r>
            <a:r>
              <a:rPr sz="2400" spc="-3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66"/>
                </a:solidFill>
                <a:latin typeface="Times New Roman"/>
                <a:cs typeface="Times New Roman"/>
              </a:rPr>
              <a:t>12</a:t>
            </a:r>
            <a:r>
              <a:rPr sz="2400" spc="-2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Times New Roman"/>
                <a:cs typeface="Times New Roman"/>
              </a:rPr>
              <a:t>листов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5872" y="2999232"/>
            <a:ext cx="5334000" cy="3569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2128" y="2499360"/>
            <a:ext cx="3352800" cy="3352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615" y="1642872"/>
            <a:ext cx="2907792" cy="3505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72128" y="999744"/>
            <a:ext cx="3352800" cy="233781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081271"/>
            <a:ext cx="4191000" cy="2776855"/>
            <a:chOff x="0" y="4081271"/>
            <a:chExt cx="4191000" cy="277685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081271"/>
              <a:ext cx="4191000" cy="27767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3127" y="4215383"/>
              <a:ext cx="2566416" cy="96926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71615" y="4358640"/>
            <a:ext cx="2133599" cy="21336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7809" rIns="0" bIns="0" rtlCol="0">
            <a:spAutoFit/>
          </a:bodyPr>
          <a:lstStyle/>
          <a:p>
            <a:pPr marL="278130" marR="5080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Какие</a:t>
            </a:r>
            <a:r>
              <a:rPr sz="2800" spc="-130" dirty="0"/>
              <a:t> </a:t>
            </a:r>
            <a:r>
              <a:rPr sz="2800" dirty="0"/>
              <a:t>школьные</a:t>
            </a:r>
            <a:r>
              <a:rPr sz="2800" spc="-90" dirty="0"/>
              <a:t> </a:t>
            </a:r>
            <a:r>
              <a:rPr sz="2800" spc="-10" dirty="0"/>
              <a:t>принадлежности </a:t>
            </a:r>
            <a:r>
              <a:rPr sz="2800" spc="-20" dirty="0"/>
              <a:t>необходимо</a:t>
            </a:r>
            <a:r>
              <a:rPr sz="2800" spc="-120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56360"/>
            <a:ext cx="9144000" cy="4587240"/>
            <a:chOff x="0" y="1356360"/>
            <a:chExt cx="9144000" cy="4587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8400" y="3048000"/>
              <a:ext cx="2895599" cy="2895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1524000"/>
              <a:ext cx="3505200" cy="3505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56360"/>
              <a:ext cx="3505200" cy="35052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6105" rIns="0" bIns="0" rtlCol="0">
            <a:spAutoFit/>
          </a:bodyPr>
          <a:lstStyle/>
          <a:p>
            <a:pPr marL="563880" marR="508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Какие</a:t>
            </a:r>
            <a:r>
              <a:rPr sz="2800" spc="-140" dirty="0"/>
              <a:t> </a:t>
            </a:r>
            <a:r>
              <a:rPr sz="2800" dirty="0"/>
              <a:t>школьные</a:t>
            </a:r>
            <a:r>
              <a:rPr sz="2800" spc="-100" dirty="0"/>
              <a:t> </a:t>
            </a:r>
            <a:r>
              <a:rPr sz="2800" spc="-10" dirty="0"/>
              <a:t>принадлежности </a:t>
            </a:r>
            <a:r>
              <a:rPr sz="2800" spc="-20" dirty="0"/>
              <a:t>необходимо</a:t>
            </a:r>
            <a:r>
              <a:rPr sz="2800" spc="-130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511" y="1856232"/>
            <a:ext cx="2087880" cy="45506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9127" y="999742"/>
            <a:ext cx="2161031" cy="58582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384" y="1499616"/>
            <a:ext cx="3511296" cy="4648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0544" y="521335"/>
            <a:ext cx="560959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Какие</a:t>
            </a:r>
            <a:r>
              <a:rPr sz="2800" spc="-140" dirty="0"/>
              <a:t> </a:t>
            </a:r>
            <a:r>
              <a:rPr sz="2800" dirty="0"/>
              <a:t>школьные</a:t>
            </a:r>
            <a:r>
              <a:rPr sz="2800" spc="-100" dirty="0"/>
              <a:t> </a:t>
            </a:r>
            <a:r>
              <a:rPr sz="2800" spc="-10" dirty="0"/>
              <a:t>принадлежности </a:t>
            </a:r>
            <a:r>
              <a:rPr sz="2800" spc="-25" dirty="0"/>
              <a:t>необходимо</a:t>
            </a:r>
            <a:r>
              <a:rPr sz="2800" spc="-105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255" y="1213103"/>
            <a:ext cx="8735695" cy="4813300"/>
            <a:chOff x="143255" y="1213103"/>
            <a:chExt cx="8735695" cy="4813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5384" y="1213103"/>
              <a:ext cx="4663440" cy="34991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255" y="2999231"/>
              <a:ext cx="4495800" cy="302666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7593" y="378332"/>
            <a:ext cx="560959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Какие</a:t>
            </a:r>
            <a:r>
              <a:rPr sz="2800" spc="-140" dirty="0"/>
              <a:t> </a:t>
            </a:r>
            <a:r>
              <a:rPr sz="2800" dirty="0"/>
              <a:t>школьные</a:t>
            </a:r>
            <a:r>
              <a:rPr sz="2800" spc="-100" dirty="0"/>
              <a:t> </a:t>
            </a:r>
            <a:r>
              <a:rPr sz="2800" spc="-10" dirty="0"/>
              <a:t>принадлежности </a:t>
            </a:r>
            <a:r>
              <a:rPr sz="2800" spc="-20" dirty="0"/>
              <a:t>необходимо</a:t>
            </a:r>
            <a:r>
              <a:rPr sz="2800" spc="-130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29511"/>
            <a:ext cx="3383279" cy="201472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419855" y="643127"/>
            <a:ext cx="5584190" cy="5858510"/>
            <a:chOff x="3419855" y="643127"/>
            <a:chExt cx="5584190" cy="58585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0016" y="643127"/>
              <a:ext cx="4303776" cy="20878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9855" y="2703576"/>
              <a:ext cx="5437632" cy="379780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642359"/>
            <a:ext cx="2971800" cy="29718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8916" y="306400"/>
            <a:ext cx="5617845" cy="881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Какие</a:t>
            </a:r>
            <a:r>
              <a:rPr sz="2800" spc="-130" dirty="0"/>
              <a:t> </a:t>
            </a:r>
            <a:r>
              <a:rPr sz="2800" dirty="0"/>
              <a:t>школьные</a:t>
            </a:r>
            <a:r>
              <a:rPr sz="2800" spc="-90" dirty="0"/>
              <a:t> </a:t>
            </a:r>
            <a:r>
              <a:rPr sz="2800" spc="-10" dirty="0"/>
              <a:t>принадлежности </a:t>
            </a:r>
            <a:r>
              <a:rPr sz="2800" spc="-25" dirty="0"/>
              <a:t>необходимо</a:t>
            </a:r>
            <a:r>
              <a:rPr sz="2800" spc="-80" dirty="0"/>
              <a:t> </a:t>
            </a:r>
            <a:r>
              <a:rPr sz="2800" spc="-10" dirty="0"/>
              <a:t>приобрести?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5826" y="483488"/>
            <a:ext cx="583311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0" dirty="0">
                <a:latin typeface="Arial"/>
                <a:cs typeface="Arial"/>
              </a:rPr>
              <a:t>ШКОЛЬНАЯ</a:t>
            </a:r>
            <a:r>
              <a:rPr sz="4400" spc="-265" dirty="0">
                <a:latin typeface="Arial"/>
                <a:cs typeface="Arial"/>
              </a:rPr>
              <a:t> </a:t>
            </a:r>
            <a:r>
              <a:rPr sz="4400" spc="-10" dirty="0">
                <a:latin typeface="Arial"/>
                <a:cs typeface="Arial"/>
              </a:rPr>
              <a:t>ФОРМА: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521332"/>
            <a:ext cx="7980680" cy="3663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u="sng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/>
                <a:cs typeface="Calibri"/>
              </a:rPr>
              <a:t>Нормативная</a:t>
            </a:r>
            <a:r>
              <a:rPr sz="3200" b="1" u="sng" spc="-16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/>
                <a:cs typeface="Calibri"/>
              </a:rPr>
              <a:t>база: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80100"/>
              </a:lnSpc>
              <a:spcBef>
                <a:spcPts val="6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Федеральный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закон</a:t>
            </a:r>
            <a:r>
              <a:rPr sz="24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от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04.06.2014г</a:t>
            </a:r>
            <a:r>
              <a:rPr sz="2400" spc="-9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№</a:t>
            </a:r>
            <a:r>
              <a:rPr sz="24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148-ФЗ</a:t>
            </a:r>
            <a:r>
              <a:rPr sz="2400" spc="-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«О</a:t>
            </a:r>
            <a:r>
              <a:rPr sz="24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внесении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изменений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Федеральный</a:t>
            </a:r>
            <a:r>
              <a:rPr sz="24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закон</a:t>
            </a:r>
            <a:r>
              <a:rPr sz="24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«Об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образовании</a:t>
            </a:r>
            <a:r>
              <a:rPr sz="24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в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Российской</a:t>
            </a:r>
            <a:r>
              <a:rPr sz="2400" spc="-10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Федерации»)</a:t>
            </a:r>
            <a:r>
              <a:rPr sz="2400" spc="-10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(ст.38)</a:t>
            </a:r>
            <a:endParaRPr sz="2400">
              <a:latin typeface="Calibri"/>
              <a:cs typeface="Calibri"/>
            </a:endParaRPr>
          </a:p>
          <a:p>
            <a:pPr marL="356870" marR="238760" indent="-344805">
              <a:lnSpc>
                <a:spcPts val="2300"/>
              </a:lnSpc>
              <a:spcBef>
                <a:spcPts val="5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Письмо</a:t>
            </a:r>
            <a:r>
              <a:rPr sz="24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Министерства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образования</a:t>
            </a:r>
            <a:r>
              <a:rPr sz="24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и</a:t>
            </a:r>
            <a:r>
              <a:rPr sz="24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науки</a:t>
            </a:r>
            <a:r>
              <a:rPr sz="24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РФ</a:t>
            </a:r>
            <a:r>
              <a:rPr sz="24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от</a:t>
            </a:r>
            <a:r>
              <a:rPr sz="2400" spc="-25" dirty="0">
                <a:solidFill>
                  <a:srgbClr val="000066"/>
                </a:solidFill>
                <a:latin typeface="Calibri"/>
                <a:cs typeface="Calibri"/>
              </a:rPr>
              <a:t> 28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марта</a:t>
            </a:r>
            <a:r>
              <a:rPr sz="2400" spc="-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2013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г.</a:t>
            </a:r>
            <a:r>
              <a:rPr sz="24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N</a:t>
            </a:r>
            <a:r>
              <a:rPr sz="24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ДЛ</a:t>
            </a:r>
            <a:r>
              <a:rPr sz="24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65/08″Об</a:t>
            </a:r>
            <a:r>
              <a:rPr sz="2400" spc="-9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установлении</a:t>
            </a:r>
            <a:r>
              <a:rPr sz="24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требований</a:t>
            </a:r>
            <a:r>
              <a:rPr sz="24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к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одежде</a:t>
            </a:r>
            <a:r>
              <a:rPr sz="2400" spc="-1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обучающихся»;</a:t>
            </a:r>
            <a:endParaRPr sz="2400">
              <a:latin typeface="Calibri"/>
              <a:cs typeface="Calibri"/>
            </a:endParaRPr>
          </a:p>
          <a:p>
            <a:pPr marL="356870" marR="6350" indent="-344805">
              <a:lnSpc>
                <a:spcPts val="2300"/>
              </a:lnSpc>
              <a:spcBef>
                <a:spcPts val="5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Письмо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Роспотребнадзора</a:t>
            </a:r>
            <a:r>
              <a:rPr sz="2400" spc="-9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от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9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ноября</a:t>
            </a:r>
            <a:r>
              <a:rPr sz="24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2012</a:t>
            </a:r>
            <a:r>
              <a:rPr sz="2400" spc="-8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г.</a:t>
            </a:r>
            <a:r>
              <a:rPr sz="24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N</a:t>
            </a:r>
            <a:r>
              <a:rPr sz="24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01/12662-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12-23</a:t>
            </a:r>
            <a:r>
              <a:rPr sz="2400" spc="-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«О</a:t>
            </a:r>
            <a:r>
              <a:rPr sz="24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совершенствовании</a:t>
            </a:r>
            <a:r>
              <a:rPr sz="24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федерального</a:t>
            </a:r>
            <a:endParaRPr sz="2400">
              <a:latin typeface="Calibri"/>
              <a:cs typeface="Calibri"/>
            </a:endParaRPr>
          </a:p>
          <a:p>
            <a:pPr marL="356870" marR="198755">
              <a:lnSpc>
                <a:spcPts val="2300"/>
              </a:lnSpc>
              <a:spcBef>
                <a:spcPts val="10"/>
              </a:spcBef>
            </a:pP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государственного</a:t>
            </a:r>
            <a:r>
              <a:rPr sz="2400" spc="-7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санитарно-эпидемического</a:t>
            </a:r>
            <a:r>
              <a:rPr sz="2400" spc="-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надзора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Calibri"/>
                <a:cs typeface="Calibri"/>
              </a:rPr>
              <a:t>за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пребыванием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детей</a:t>
            </a:r>
            <a:r>
              <a:rPr sz="24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sz="24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образовательных</a:t>
            </a:r>
            <a:r>
              <a:rPr sz="24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Calibri"/>
                <a:cs typeface="Calibri"/>
              </a:rPr>
              <a:t>учреждениях;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787" y="607898"/>
            <a:ext cx="8290559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800000"/>
                </a:solidFill>
              </a:rPr>
              <a:t>Из</a:t>
            </a:r>
            <a:r>
              <a:rPr sz="2800" spc="-45" dirty="0">
                <a:solidFill>
                  <a:srgbClr val="800000"/>
                </a:solidFill>
              </a:rPr>
              <a:t> </a:t>
            </a:r>
            <a:r>
              <a:rPr sz="2800" dirty="0">
                <a:solidFill>
                  <a:srgbClr val="800000"/>
                </a:solidFill>
              </a:rPr>
              <a:t>письма</a:t>
            </a:r>
            <a:r>
              <a:rPr sz="2800" spc="-85" dirty="0">
                <a:solidFill>
                  <a:srgbClr val="800000"/>
                </a:solidFill>
              </a:rPr>
              <a:t> </a:t>
            </a:r>
            <a:r>
              <a:rPr sz="2800" dirty="0">
                <a:solidFill>
                  <a:srgbClr val="800000"/>
                </a:solidFill>
              </a:rPr>
              <a:t>Министерства</a:t>
            </a:r>
            <a:r>
              <a:rPr sz="2800" spc="-85" dirty="0">
                <a:solidFill>
                  <a:srgbClr val="800000"/>
                </a:solidFill>
              </a:rPr>
              <a:t> </a:t>
            </a:r>
            <a:r>
              <a:rPr sz="2800" spc="-10" dirty="0">
                <a:solidFill>
                  <a:srgbClr val="800000"/>
                </a:solidFill>
              </a:rPr>
              <a:t>образования</a:t>
            </a:r>
            <a:r>
              <a:rPr sz="2800" spc="-120" dirty="0">
                <a:solidFill>
                  <a:srgbClr val="800000"/>
                </a:solidFill>
              </a:rPr>
              <a:t> </a:t>
            </a:r>
            <a:r>
              <a:rPr sz="2800" dirty="0">
                <a:solidFill>
                  <a:srgbClr val="800000"/>
                </a:solidFill>
              </a:rPr>
              <a:t>и</a:t>
            </a:r>
            <a:r>
              <a:rPr sz="2800" spc="-40" dirty="0">
                <a:solidFill>
                  <a:srgbClr val="800000"/>
                </a:solidFill>
              </a:rPr>
              <a:t> </a:t>
            </a:r>
            <a:r>
              <a:rPr sz="2800" spc="-10" dirty="0">
                <a:solidFill>
                  <a:srgbClr val="800000"/>
                </a:solidFill>
              </a:rPr>
              <a:t>науки</a:t>
            </a:r>
            <a:r>
              <a:rPr sz="2800" spc="-75" dirty="0">
                <a:solidFill>
                  <a:srgbClr val="800000"/>
                </a:solidFill>
              </a:rPr>
              <a:t> </a:t>
            </a:r>
            <a:r>
              <a:rPr sz="2800" spc="-25" dirty="0">
                <a:solidFill>
                  <a:srgbClr val="800000"/>
                </a:solidFill>
              </a:rPr>
              <a:t>РФ: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04468" y="1588389"/>
            <a:ext cx="7882332" cy="24007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88900" marR="5080" indent="-40005">
              <a:lnSpc>
                <a:spcPct val="90100"/>
              </a:lnSpc>
              <a:spcBef>
                <a:spcPts val="385"/>
              </a:spcBef>
            </a:pPr>
            <a:r>
              <a:rPr sz="2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Требования</a:t>
            </a:r>
            <a:r>
              <a:rPr sz="2400" b="1" spc="-10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к</a:t>
            </a:r>
            <a:r>
              <a:rPr sz="2400" b="1" spc="-8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одежде</a:t>
            </a:r>
            <a:r>
              <a:rPr sz="2400" b="1" spc="-7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обучающихся</a:t>
            </a:r>
            <a:r>
              <a:rPr sz="240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и</a:t>
            </a:r>
            <a:r>
              <a:rPr sz="2400" b="1" spc="-10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обязательность</a:t>
            </a:r>
            <a:r>
              <a:rPr sz="2400" b="1" spc="-8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800080"/>
                </a:solidFill>
                <a:latin typeface="Times New Roman"/>
                <a:cs typeface="Times New Roman"/>
              </a:rPr>
              <a:t>ее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ношения</a:t>
            </a:r>
            <a:r>
              <a:rPr sz="2400" b="1" spc="-5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устанавливаются</a:t>
            </a:r>
            <a:r>
              <a:rPr sz="2400" b="1" spc="-10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локальным</a:t>
            </a:r>
            <a:r>
              <a:rPr sz="2400" b="1" spc="-6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нормативным </a:t>
            </a:r>
            <a:r>
              <a:rPr sz="2400" b="1" dirty="0">
                <a:solidFill>
                  <a:srgbClr val="800080"/>
                </a:solidFill>
                <a:latin typeface="Times New Roman"/>
                <a:cs typeface="Times New Roman"/>
              </a:rPr>
              <a:t>актом</a:t>
            </a:r>
            <a:r>
              <a:rPr sz="2400" b="1" spc="-8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2400" b="1" spc="-35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организации…..»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 dirty="0">
              <a:latin typeface="Times New Roman"/>
              <a:cs typeface="Times New Roman"/>
            </a:endParaRPr>
          </a:p>
          <a:p>
            <a:pPr marL="88900" marR="225425" indent="-76200">
              <a:lnSpc>
                <a:spcPts val="3020"/>
              </a:lnSpc>
              <a:tabLst>
                <a:tab pos="5269230" algn="l"/>
              </a:tabLst>
            </a:pPr>
            <a:r>
              <a:rPr lang="ru-RU" sz="2800" spc="-10" dirty="0">
                <a:solidFill>
                  <a:srgbClr val="000066"/>
                </a:solidFill>
                <a:latin typeface="Times New Roman"/>
                <a:cs typeface="Times New Roman"/>
              </a:rPr>
              <a:t>"</a:t>
            </a:r>
            <a:r>
              <a:rPr sz="2800" b="1" spc="-1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Положение</a:t>
            </a:r>
            <a:r>
              <a:rPr sz="2800" b="1" spc="-114" dirty="0" smtClean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66"/>
                </a:solidFill>
                <a:latin typeface="Times New Roman"/>
                <a:cs typeface="Times New Roman"/>
              </a:rPr>
              <a:t>о</a:t>
            </a:r>
            <a:r>
              <a:rPr sz="2800" b="1" spc="-9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66"/>
                </a:solidFill>
                <a:latin typeface="Times New Roman"/>
                <a:cs typeface="Times New Roman"/>
              </a:rPr>
              <a:t>школьной</a:t>
            </a:r>
            <a:r>
              <a:rPr sz="2800" b="1" spc="-8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форме</a:t>
            </a:r>
            <a:r>
              <a:rPr sz="2800" b="1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800" b="1" spc="-20" dirty="0" err="1" smtClean="0">
                <a:solidFill>
                  <a:srgbClr val="000066"/>
                </a:solidFill>
                <a:latin typeface="Times New Roman"/>
                <a:cs typeface="Times New Roman"/>
              </a:rPr>
              <a:t>обучающихся</a:t>
            </a:r>
            <a:r>
              <a:rPr lang="ru-RU" sz="2800" b="1" spc="-20" dirty="0">
                <a:solidFill>
                  <a:srgbClr val="000066"/>
                </a:solidFill>
                <a:latin typeface="Times New Roman"/>
                <a:cs typeface="Times New Roman"/>
              </a:rPr>
              <a:t>"</a:t>
            </a:r>
            <a:endParaRPr lang="ru-RU" sz="2800" b="1" spc="-20" dirty="0" smtClean="0">
              <a:solidFill>
                <a:srgbClr val="000066"/>
              </a:solidFill>
              <a:latin typeface="Times New Roman"/>
              <a:cs typeface="Times New Roman"/>
            </a:endParaRPr>
          </a:p>
          <a:p>
            <a:pPr marL="88900" marR="225425" indent="-76200">
              <a:lnSpc>
                <a:spcPts val="3020"/>
              </a:lnSpc>
              <a:tabLst>
                <a:tab pos="5269230" algn="l"/>
              </a:tabLst>
            </a:pPr>
            <a:r>
              <a:rPr sz="2800" b="1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  <a:t> М</a:t>
            </a:r>
            <a:r>
              <a:rPr lang="ru-RU" sz="2800" b="1" spc="-20" dirty="0" smtClean="0">
                <a:solidFill>
                  <a:srgbClr val="000066"/>
                </a:solidFill>
                <a:latin typeface="Times New Roman"/>
                <a:cs typeface="Times New Roman"/>
              </a:rPr>
              <a:t>ОУ СОШ № 4 г. Всеволожска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941" y="543890"/>
            <a:ext cx="2203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>
                <a:solidFill>
                  <a:srgbClr val="000066"/>
                </a:solidFill>
              </a:rPr>
              <a:t>Мальчики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071615" y="1356360"/>
            <a:ext cx="2743200" cy="4526280"/>
          </a:xfrm>
          <a:prstGeom prst="rect">
            <a:avLst/>
          </a:prstGeom>
          <a:solidFill>
            <a:srgbClr val="FFFFFF">
              <a:alpha val="65097"/>
            </a:srgbClr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Times New Roman"/>
              <a:cs typeface="Times New Roman"/>
            </a:endParaRPr>
          </a:p>
          <a:p>
            <a:pPr marL="285750">
              <a:lnSpc>
                <a:spcPct val="100000"/>
              </a:lnSpc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Варианты:</a:t>
            </a:r>
            <a:endParaRPr sz="2000">
              <a:latin typeface="Times New Roman"/>
              <a:cs typeface="Times New Roman"/>
            </a:endParaRPr>
          </a:p>
          <a:p>
            <a:pPr marL="438150" marR="264795" indent="-27940">
              <a:lnSpc>
                <a:spcPct val="100000"/>
              </a:lnSpc>
              <a:spcBef>
                <a:spcPts val="480"/>
              </a:spcBef>
            </a:pP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Тёмно-</a:t>
            </a: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синие</a:t>
            </a:r>
            <a:r>
              <a:rPr sz="2000" b="1" spc="-60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2C3E70"/>
                </a:solidFill>
                <a:latin typeface="Times New Roman"/>
                <a:cs typeface="Times New Roman"/>
              </a:rPr>
              <a:t>(или </a:t>
            </a: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чёрные)</a:t>
            </a:r>
            <a:r>
              <a:rPr sz="2000" b="1" spc="-75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брюки</a:t>
            </a:r>
            <a:r>
              <a:rPr sz="2000" b="1" spc="-70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2C3E70"/>
                </a:solidFill>
                <a:latin typeface="Times New Roman"/>
                <a:cs typeface="Times New Roman"/>
              </a:rPr>
              <a:t>и </a:t>
            </a: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жилет</a:t>
            </a:r>
            <a:r>
              <a:rPr sz="2000" b="1" spc="-65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2C3E70"/>
                </a:solidFill>
                <a:latin typeface="Times New Roman"/>
                <a:cs typeface="Times New Roman"/>
              </a:rPr>
              <a:t>или </a:t>
            </a: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пуловер;</a:t>
            </a:r>
            <a:endParaRPr sz="2000">
              <a:latin typeface="Times New Roman"/>
              <a:cs typeface="Times New Roman"/>
            </a:endParaRPr>
          </a:p>
          <a:p>
            <a:pPr marL="410845">
              <a:lnSpc>
                <a:spcPct val="100000"/>
              </a:lnSpc>
              <a:spcBef>
                <a:spcPts val="484"/>
              </a:spcBef>
            </a:pP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Синий</a:t>
            </a:r>
            <a:r>
              <a:rPr sz="2000" b="1" spc="-80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костюм</a:t>
            </a:r>
            <a:endParaRPr sz="2000">
              <a:latin typeface="Times New Roman"/>
              <a:cs typeface="Times New Roman"/>
            </a:endParaRPr>
          </a:p>
          <a:p>
            <a:pPr marL="43815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2C3E70"/>
                </a:solidFill>
                <a:latin typeface="Times New Roman"/>
                <a:cs typeface="Times New Roman"/>
              </a:rPr>
              <a:t>(брюки,</a:t>
            </a:r>
            <a:r>
              <a:rPr sz="2000" b="1" spc="-75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пиджак),</a:t>
            </a:r>
            <a:endParaRPr sz="2000">
              <a:latin typeface="Times New Roman"/>
              <a:cs typeface="Times New Roman"/>
            </a:endParaRPr>
          </a:p>
          <a:p>
            <a:pPr marL="438150" marR="185420" indent="-27940">
              <a:lnSpc>
                <a:spcPct val="100000"/>
              </a:lnSpc>
              <a:spcBef>
                <a:spcPts val="480"/>
              </a:spcBef>
            </a:pP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Однотонная рубашка</a:t>
            </a:r>
            <a:r>
              <a:rPr sz="2000" b="1" spc="-80" dirty="0">
                <a:solidFill>
                  <a:srgbClr val="2C3E7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C3E70"/>
                </a:solidFill>
                <a:latin typeface="Times New Roman"/>
                <a:cs typeface="Times New Roman"/>
              </a:rPr>
              <a:t>(галстук, бабочка)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11133" y="6278067"/>
            <a:ext cx="281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74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568" y="283463"/>
            <a:ext cx="2749296" cy="50840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5847" y="1569719"/>
            <a:ext cx="2657855" cy="4739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4739" y="483565"/>
            <a:ext cx="17951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0066"/>
                </a:solidFill>
              </a:rPr>
              <a:t>Девочки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928359" y="1143000"/>
            <a:ext cx="2859405" cy="4526280"/>
          </a:xfrm>
          <a:prstGeom prst="rect">
            <a:avLst/>
          </a:prstGeom>
          <a:solidFill>
            <a:srgbClr val="FFFFFF">
              <a:alpha val="65097"/>
            </a:srgbClr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 marL="889635">
              <a:lnSpc>
                <a:spcPct val="100000"/>
              </a:lnSpc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Варианты:</a:t>
            </a:r>
            <a:endParaRPr sz="2000">
              <a:latin typeface="Times New Roman"/>
              <a:cs typeface="Times New Roman"/>
            </a:endParaRPr>
          </a:p>
          <a:p>
            <a:pPr marL="782955" marR="252729" indent="-524510">
              <a:lnSpc>
                <a:spcPct val="80000"/>
              </a:lnSpc>
              <a:spcBef>
                <a:spcPts val="480"/>
              </a:spcBef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Юбка</a:t>
            </a:r>
            <a:r>
              <a:rPr sz="2000" b="1" spc="434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темно-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синего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цвета</a:t>
            </a:r>
            <a:r>
              <a:rPr sz="2000" b="1" spc="-55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и</a:t>
            </a:r>
            <a:r>
              <a:rPr sz="2000" b="1" spc="15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жилет</a:t>
            </a:r>
            <a:endParaRPr sz="2000">
              <a:latin typeface="Times New Roman"/>
              <a:cs typeface="Times New Roman"/>
            </a:endParaRPr>
          </a:p>
          <a:p>
            <a:pPr marL="345440" algn="ctr">
              <a:lnSpc>
                <a:spcPts val="1680"/>
              </a:lnSpc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темно-</a:t>
            </a:r>
            <a:r>
              <a:rPr sz="2000" b="1" spc="-20" dirty="0">
                <a:solidFill>
                  <a:srgbClr val="003E75"/>
                </a:solidFill>
                <a:latin typeface="Times New Roman"/>
                <a:cs typeface="Times New Roman"/>
              </a:rPr>
              <a:t>синего</a:t>
            </a:r>
            <a:r>
              <a:rPr sz="2000" b="1" spc="-5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цвета;</a:t>
            </a:r>
            <a:endParaRPr sz="2000">
              <a:latin typeface="Times New Roman"/>
              <a:cs typeface="Times New Roman"/>
            </a:endParaRPr>
          </a:p>
          <a:p>
            <a:pPr marL="608965" marR="252729" indent="-6350" algn="ctr">
              <a:lnSpc>
                <a:spcPct val="80000"/>
              </a:lnSpc>
              <a:spcBef>
                <a:spcPts val="240"/>
              </a:spcBef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Синий</a:t>
            </a:r>
            <a:r>
              <a:rPr sz="2000" b="1" spc="-65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деловой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костюм</a:t>
            </a:r>
            <a:r>
              <a:rPr sz="2000" b="1" spc="-9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(тройка),</a:t>
            </a:r>
            <a:endParaRPr sz="2000">
              <a:latin typeface="Times New Roman"/>
              <a:cs typeface="Times New Roman"/>
            </a:endParaRPr>
          </a:p>
          <a:p>
            <a:pPr marL="1905" algn="ctr">
              <a:lnSpc>
                <a:spcPts val="2160"/>
              </a:lnSpc>
              <a:spcBef>
                <a:spcPts val="5"/>
              </a:spcBef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Синее</a:t>
            </a:r>
            <a:r>
              <a:rPr sz="2000" b="1" spc="-4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платье</a:t>
            </a:r>
            <a:r>
              <a:rPr sz="2000" b="1" spc="-8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003E75"/>
                </a:solidFill>
                <a:latin typeface="Times New Roman"/>
                <a:cs typeface="Times New Roman"/>
              </a:rPr>
              <a:t>+</a:t>
            </a:r>
            <a:endParaRPr sz="2000">
              <a:latin typeface="Times New Roman"/>
              <a:cs typeface="Times New Roman"/>
            </a:endParaRPr>
          </a:p>
          <a:p>
            <a:pPr marL="345440" algn="ctr">
              <a:lnSpc>
                <a:spcPts val="2160"/>
              </a:lnSpc>
            </a:pP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фартук;</a:t>
            </a:r>
            <a:endParaRPr sz="2000">
              <a:latin typeface="Times New Roman"/>
              <a:cs typeface="Times New Roman"/>
            </a:endParaRPr>
          </a:p>
          <a:p>
            <a:pPr marR="422909" algn="r">
              <a:lnSpc>
                <a:spcPts val="2160"/>
              </a:lnSpc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Синий</a:t>
            </a:r>
            <a:r>
              <a:rPr sz="2000" b="1" spc="-7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сарафан</a:t>
            </a:r>
            <a:r>
              <a:rPr sz="2000" b="1" spc="-65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003E75"/>
                </a:solidFill>
                <a:latin typeface="Times New Roman"/>
                <a:cs typeface="Times New Roman"/>
              </a:rPr>
              <a:t>+</a:t>
            </a:r>
            <a:endParaRPr sz="2000">
              <a:latin typeface="Times New Roman"/>
              <a:cs typeface="Times New Roman"/>
            </a:endParaRPr>
          </a:p>
          <a:p>
            <a:pPr marR="487045" algn="r">
              <a:lnSpc>
                <a:spcPts val="1920"/>
              </a:lnSpc>
            </a:pPr>
            <a:r>
              <a:rPr sz="2000" b="1" spc="-20" dirty="0">
                <a:solidFill>
                  <a:srgbClr val="003E75"/>
                </a:solidFill>
                <a:latin typeface="Times New Roman"/>
                <a:cs typeface="Times New Roman"/>
              </a:rPr>
              <a:t>блузочка</a:t>
            </a:r>
            <a:r>
              <a:rPr sz="2000" b="1" spc="-5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003E75"/>
                </a:solidFill>
                <a:latin typeface="Times New Roman"/>
                <a:cs typeface="Times New Roman"/>
              </a:rPr>
              <a:t>или</a:t>
            </a:r>
            <a:endParaRPr sz="2000">
              <a:latin typeface="Times New Roman"/>
              <a:cs typeface="Times New Roman"/>
            </a:endParaRPr>
          </a:p>
          <a:p>
            <a:pPr marL="344805" algn="ctr">
              <a:lnSpc>
                <a:spcPts val="2160"/>
              </a:lnSpc>
            </a:pPr>
            <a:r>
              <a:rPr sz="2000" b="1" dirty="0">
                <a:solidFill>
                  <a:srgbClr val="003E75"/>
                </a:solidFill>
                <a:latin typeface="Times New Roman"/>
                <a:cs typeface="Times New Roman"/>
              </a:rPr>
              <a:t>светлая</a:t>
            </a:r>
            <a:r>
              <a:rPr sz="2000" b="1" spc="-80" dirty="0">
                <a:solidFill>
                  <a:srgbClr val="003E75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3E75"/>
                </a:solidFill>
                <a:latin typeface="Times New Roman"/>
                <a:cs typeface="Times New Roman"/>
              </a:rPr>
              <a:t>водолазка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96823"/>
            <a:ext cx="5956300" cy="5516880"/>
            <a:chOff x="0" y="496823"/>
            <a:chExt cx="5956300" cy="5516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6823"/>
              <a:ext cx="3008376" cy="4730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6183" y="1283207"/>
              <a:ext cx="2959608" cy="473049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87333" y="6201867"/>
            <a:ext cx="282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78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1880</Words>
  <Application>Microsoft Office PowerPoint</Application>
  <PresentationFormat>Экран (4:3)</PresentationFormat>
  <Paragraphs>256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Calibri</vt:lpstr>
      <vt:lpstr>Times New Roman</vt:lpstr>
      <vt:lpstr>Wingdings</vt:lpstr>
      <vt:lpstr>Arial</vt:lpstr>
      <vt:lpstr>Bookman Old Style</vt:lpstr>
      <vt:lpstr>Franklin Gothic Medium</vt:lpstr>
      <vt:lpstr>Office Theme</vt:lpstr>
      <vt:lpstr>Презентация PowerPoint</vt:lpstr>
      <vt:lpstr>Уровни образования:</vt:lpstr>
      <vt:lpstr>Начальный уровень образования:</vt:lpstr>
      <vt:lpstr>Адаптированные программы для детей с ОВЗ:</vt:lpstr>
      <vt:lpstr>Адаптированные программы для детей с ОВЗ:</vt:lpstr>
      <vt:lpstr>Адаптированные программы для детей с ОВЗ:</vt:lpstr>
      <vt:lpstr>Основание для обучения по адаптированной программе</vt:lpstr>
      <vt:lpstr>Презентация PowerPoint</vt:lpstr>
      <vt:lpstr>Учебный процесс</vt:lpstr>
      <vt:lpstr>МОУ СОШ № 4 г. Всеволожска занимается по УМК «Школа России» (1-4 классы)</vt:lpstr>
      <vt:lpstr>Презентация PowerPoint</vt:lpstr>
      <vt:lpstr>Предметная область «Филология»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Предметная область «Технология» Учебный предмет «Технология»</vt:lpstr>
      <vt:lpstr>Презентация PowerPoint</vt:lpstr>
      <vt:lpstr>    Рекомендации педагогов-психологов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Обязательно ли ребенок должен уметь читать и писать к 1 классу?</vt:lpstr>
      <vt:lpstr>Чем стоит заняться с ребенком перед школой?</vt:lpstr>
      <vt:lpstr>Презентация PowerPoint</vt:lpstr>
      <vt:lpstr>Презентация PowerPoint</vt:lpstr>
      <vt:lpstr>    Рекомендации учителей-логопедов</vt:lpstr>
      <vt:lpstr>Нормы появления звуков в речи ребенка</vt:lpstr>
      <vt:lpstr>Повод для беспокойства!</vt:lpstr>
      <vt:lpstr>Ребенок должен уметь к 6-7 годам!</vt:lpstr>
      <vt:lpstr>ВНИМАНИЕ!</vt:lpstr>
      <vt:lpstr>Какие школьные принадлежности необходимо приобрести? Ранец (желательно ортопедический), сумка</vt:lpstr>
      <vt:lpstr>Какие школьные принадлежности необходимо приобрести?</vt:lpstr>
      <vt:lpstr>Презентация PowerPoint</vt:lpstr>
      <vt:lpstr>Какие школьные принадлежности необходимо приобрести?</vt:lpstr>
      <vt:lpstr>Какие школьные принадлежности необходимо приобрести?</vt:lpstr>
      <vt:lpstr>Какие школьные принадлежности необходимо приобрести?</vt:lpstr>
      <vt:lpstr>Какие школьные принадлежности необходимо приобрести?</vt:lpstr>
      <vt:lpstr>Какие школьные принадлежности необходимо приобрести?</vt:lpstr>
      <vt:lpstr>ШКОЛЬНАЯ ФОРМА:</vt:lpstr>
      <vt:lpstr>Из письма Министерства образования и науки РФ:</vt:lpstr>
      <vt:lpstr>Мальчики</vt:lpstr>
      <vt:lpstr>Девочки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Марина</cp:lastModifiedBy>
  <cp:revision>17</cp:revision>
  <dcterms:created xsi:type="dcterms:W3CDTF">2022-03-23T04:55:57Z</dcterms:created>
  <dcterms:modified xsi:type="dcterms:W3CDTF">2025-03-05T11:11:08Z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2022-02-09T00:00:00Z</vt:filetime>
  </property>
  <property fmtid="{D5CDD505-2E9C-101B-9397-08002B2CF9AE}" pid="3" name="LastSaved">
    <vt:filetime>2022-03-23T00:00:00Z</vt:filetime>
  </property>
</Properties>
</file>